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sldIdLst>
    <p:sldId id="256" r:id="rId5"/>
    <p:sldId id="298" r:id="rId6"/>
    <p:sldId id="258" r:id="rId7"/>
    <p:sldId id="260" r:id="rId8"/>
    <p:sldId id="299" r:id="rId9"/>
    <p:sldId id="261" r:id="rId10"/>
    <p:sldId id="262" r:id="rId11"/>
    <p:sldId id="312" r:id="rId12"/>
    <p:sldId id="313" r:id="rId13"/>
    <p:sldId id="263" r:id="rId14"/>
    <p:sldId id="305" r:id="rId15"/>
    <p:sldId id="274" r:id="rId16"/>
    <p:sldId id="275" r:id="rId17"/>
    <p:sldId id="315" r:id="rId18"/>
    <p:sldId id="306" r:id="rId19"/>
    <p:sldId id="307" r:id="rId20"/>
    <p:sldId id="308" r:id="rId21"/>
    <p:sldId id="309" r:id="rId22"/>
    <p:sldId id="281" r:id="rId23"/>
    <p:sldId id="286" r:id="rId24"/>
    <p:sldId id="285" r:id="rId25"/>
    <p:sldId id="310" r:id="rId26"/>
    <p:sldId id="288" r:id="rId27"/>
    <p:sldId id="289" r:id="rId28"/>
    <p:sldId id="290" r:id="rId29"/>
    <p:sldId id="291" r:id="rId30"/>
    <p:sldId id="311" r:id="rId31"/>
    <p:sldId id="314" r:id="rId32"/>
    <p:sldId id="295" r:id="rId33"/>
    <p:sldId id="316" r:id="rId34"/>
    <p:sldId id="317" r:id="rId35"/>
    <p:sldId id="31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AC40F9-8963-45D4-85B9-657EA6F43350}">
          <p14:sldIdLst>
            <p14:sldId id="256"/>
            <p14:sldId id="298"/>
          </p14:sldIdLst>
        </p14:section>
        <p14:section name="Background" id="{CC116228-6621-48F8-BB5D-3CD82B8843F8}">
          <p14:sldIdLst>
            <p14:sldId id="258"/>
            <p14:sldId id="260"/>
            <p14:sldId id="299"/>
            <p14:sldId id="261"/>
            <p14:sldId id="262"/>
            <p14:sldId id="312"/>
            <p14:sldId id="313"/>
          </p14:sldIdLst>
        </p14:section>
        <p14:section name="Research Gap &amp; Question" id="{40595498-B093-4AF3-AD50-6738732260B8}">
          <p14:sldIdLst>
            <p14:sldId id="263"/>
            <p14:sldId id="305"/>
          </p14:sldIdLst>
        </p14:section>
        <p14:section name="Methods &amp; Data" id="{9F1E49F7-31D4-4B2C-91EA-00D37974F984}">
          <p14:sldIdLst>
            <p14:sldId id="274"/>
            <p14:sldId id="275"/>
            <p14:sldId id="315"/>
            <p14:sldId id="306"/>
            <p14:sldId id="307"/>
            <p14:sldId id="308"/>
            <p14:sldId id="309"/>
            <p14:sldId id="281"/>
          </p14:sldIdLst>
        </p14:section>
        <p14:section name="Sample Results" id="{4E26B1DE-2DEA-47A2-886F-E9B889CE70AD}">
          <p14:sldIdLst>
            <p14:sldId id="286"/>
            <p14:sldId id="285"/>
            <p14:sldId id="310"/>
            <p14:sldId id="288"/>
            <p14:sldId id="289"/>
            <p14:sldId id="290"/>
          </p14:sldIdLst>
        </p14:section>
        <p14:section name="Future Work" id="{593030CA-6E05-4D90-ACBA-2074842B02F7}">
          <p14:sldIdLst>
            <p14:sldId id="291"/>
            <p14:sldId id="311"/>
            <p14:sldId id="314"/>
          </p14:sldIdLst>
        </p14:section>
        <p14:section name="Thank you" id="{BD3D0D6F-CA75-4017-8D89-C811C291F1FF}">
          <p14:sldIdLst>
            <p14:sldId id="295"/>
            <p14:sldId id="316"/>
            <p14:sldId id="317"/>
            <p14:sldId id="31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0704" autoAdjust="0"/>
  </p:normalViewPr>
  <p:slideViewPr>
    <p:cSldViewPr snapToGrid="0" showGuides="1">
      <p:cViewPr varScale="1">
        <p:scale>
          <a:sx n="74" d="100"/>
          <a:sy n="74" d="100"/>
        </p:scale>
        <p:origin x="922" y="77"/>
      </p:cViewPr>
      <p:guideLst>
        <p:guide orient="horz" pos="2160"/>
        <p:guide pos="3840"/>
      </p:guideLst>
    </p:cSldViewPr>
  </p:slid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6499DB-16F1-433D-8D7D-F3B6EB258792}" type="datetimeFigureOut">
              <a:rPr lang="en-GB" smtClean="0"/>
              <a:t>17/06/2022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77CBCC-1019-41D3-B998-CB2BEEBCBD3F}" type="slidenum">
              <a:rPr lang="en-GB" smtClean="0"/>
              <a:t>‹#›</a:t>
            </a:fld>
            <a:endParaRPr lang="en-GB"/>
          </a:p>
        </p:txBody>
      </p:sp>
    </p:spTree>
    <p:extLst>
      <p:ext uri="{BB962C8B-B14F-4D97-AF65-F5344CB8AC3E}">
        <p14:creationId xmlns:p14="http://schemas.microsoft.com/office/powerpoint/2010/main" val="3475085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Institutions: I’m a first-year PhD student at Newcastle University. I’m part of the Centre for Doctoral Training in Geospatial Systems where we do research on anything that has to do with spatial data.</a:t>
            </a:r>
          </a:p>
          <a:p>
            <a:pPr marL="0" indent="0">
              <a:buFontTx/>
              <a:buNone/>
            </a:pPr>
            <a:endParaRPr lang="en-GB" dirty="0"/>
          </a:p>
          <a:p>
            <a:pPr marL="171450" indent="-171450">
              <a:buFontTx/>
              <a:buChar char="-"/>
            </a:pPr>
            <a:r>
              <a:rPr lang="en-GB" dirty="0"/>
              <a:t>Together with my supervisors (Rachel, Ali, Joe), I’m developing this project titled Cities in shape: assessing the impact of urban morphology on accessibility to urban amenities. We are interested in knowing how the way we build and organise our cities affect the ease with which people can access opportunities in the city.</a:t>
            </a:r>
          </a:p>
        </p:txBody>
      </p:sp>
      <p:sp>
        <p:nvSpPr>
          <p:cNvPr id="4" name="Slide Number Placeholder 3"/>
          <p:cNvSpPr>
            <a:spLocks noGrp="1"/>
          </p:cNvSpPr>
          <p:nvPr>
            <p:ph type="sldNum" sz="quarter" idx="5"/>
          </p:nvPr>
        </p:nvSpPr>
        <p:spPr/>
        <p:txBody>
          <a:bodyPr/>
          <a:lstStyle/>
          <a:p>
            <a:fld id="{D977CBCC-1019-41D3-B998-CB2BEEBCBD3F}" type="slidenum">
              <a:rPr lang="en-GB" smtClean="0"/>
              <a:t>1</a:t>
            </a:fld>
            <a:endParaRPr lang="en-GB"/>
          </a:p>
        </p:txBody>
      </p:sp>
    </p:spTree>
    <p:extLst>
      <p:ext uri="{BB962C8B-B14F-4D97-AF65-F5344CB8AC3E}">
        <p14:creationId xmlns:p14="http://schemas.microsoft.com/office/powerpoint/2010/main" val="358983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however, some gaps that can be explored, and some questions that can be asked.</a:t>
            </a:r>
          </a:p>
        </p:txBody>
      </p:sp>
      <p:sp>
        <p:nvSpPr>
          <p:cNvPr id="4" name="Slide Number Placeholder 3"/>
          <p:cNvSpPr>
            <a:spLocks noGrp="1"/>
          </p:cNvSpPr>
          <p:nvPr>
            <p:ph type="sldNum" sz="quarter" idx="5"/>
          </p:nvPr>
        </p:nvSpPr>
        <p:spPr/>
        <p:txBody>
          <a:bodyPr/>
          <a:lstStyle/>
          <a:p>
            <a:fld id="{D977CBCC-1019-41D3-B998-CB2BEEBCBD3F}" type="slidenum">
              <a:rPr lang="en-GB" smtClean="0"/>
              <a:t>10</a:t>
            </a:fld>
            <a:endParaRPr lang="en-GB"/>
          </a:p>
        </p:txBody>
      </p:sp>
    </p:spTree>
    <p:extLst>
      <p:ext uri="{BB962C8B-B14F-4D97-AF65-F5344CB8AC3E}">
        <p14:creationId xmlns:p14="http://schemas.microsoft.com/office/powerpoint/2010/main" val="1558355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77CBCC-1019-41D3-B998-CB2BEEBCBD3F}" type="slidenum">
              <a:rPr lang="en-GB" smtClean="0"/>
              <a:t>2</a:t>
            </a:fld>
            <a:endParaRPr lang="en-GB"/>
          </a:p>
        </p:txBody>
      </p:sp>
    </p:spTree>
    <p:extLst>
      <p:ext uri="{BB962C8B-B14F-4D97-AF65-F5344CB8AC3E}">
        <p14:creationId xmlns:p14="http://schemas.microsoft.com/office/powerpoint/2010/main" val="2029052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will start by providing a brief theoretical overview of the two key concepts of my project: accessibility and urban form. </a:t>
            </a:r>
          </a:p>
        </p:txBody>
      </p:sp>
      <p:sp>
        <p:nvSpPr>
          <p:cNvPr id="4" name="Slide Number Placeholder 3"/>
          <p:cNvSpPr>
            <a:spLocks noGrp="1"/>
          </p:cNvSpPr>
          <p:nvPr>
            <p:ph type="sldNum" sz="quarter" idx="5"/>
          </p:nvPr>
        </p:nvSpPr>
        <p:spPr/>
        <p:txBody>
          <a:bodyPr/>
          <a:lstStyle/>
          <a:p>
            <a:fld id="{D977CBCC-1019-41D3-B998-CB2BEEBCBD3F}" type="slidenum">
              <a:rPr lang="en-GB" smtClean="0"/>
              <a:t>3</a:t>
            </a:fld>
            <a:endParaRPr lang="en-GB"/>
          </a:p>
        </p:txBody>
      </p:sp>
    </p:spTree>
    <p:extLst>
      <p:ext uri="{BB962C8B-B14F-4D97-AF65-F5344CB8AC3E}">
        <p14:creationId xmlns:p14="http://schemas.microsoft.com/office/powerpoint/2010/main" val="3914838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77CBCC-1019-41D3-B998-CB2BEEBCBD3F}" type="slidenum">
              <a:rPr lang="en-GB" smtClean="0"/>
              <a:t>4</a:t>
            </a:fld>
            <a:endParaRPr lang="en-GB"/>
          </a:p>
        </p:txBody>
      </p:sp>
    </p:spTree>
    <p:extLst>
      <p:ext uri="{BB962C8B-B14F-4D97-AF65-F5344CB8AC3E}">
        <p14:creationId xmlns:p14="http://schemas.microsoft.com/office/powerpoint/2010/main" val="2506544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Accessibility is however often confused with other concepts such as mobility. While accessibility focuses on the destinations we can reach, mobility focuses on how far in terms of distance we can reach. We can have places with very low mobility, but very high access (e.g. Manhattan), and places with very high mobility but very low access (a highway in the middle of the dessert).</a:t>
            </a:r>
          </a:p>
        </p:txBody>
      </p:sp>
      <p:sp>
        <p:nvSpPr>
          <p:cNvPr id="4" name="Slide Number Placeholder 3"/>
          <p:cNvSpPr>
            <a:spLocks noGrp="1"/>
          </p:cNvSpPr>
          <p:nvPr>
            <p:ph type="sldNum" sz="quarter" idx="5"/>
          </p:nvPr>
        </p:nvSpPr>
        <p:spPr/>
        <p:txBody>
          <a:bodyPr/>
          <a:lstStyle/>
          <a:p>
            <a:fld id="{D977CBCC-1019-41D3-B998-CB2BEEBCBD3F}" type="slidenum">
              <a:rPr lang="en-GB" smtClean="0"/>
              <a:t>5</a:t>
            </a:fld>
            <a:endParaRPr lang="en-GB"/>
          </a:p>
        </p:txBody>
      </p:sp>
    </p:spTree>
    <p:extLst>
      <p:ext uri="{BB962C8B-B14F-4D97-AF65-F5344CB8AC3E}">
        <p14:creationId xmlns:p14="http://schemas.microsoft.com/office/powerpoint/2010/main" val="1765487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second relevant concept is urban morphology. Urban morphology refers to the way we organise the basic elements of urban tissue – that is buildings, streets, and plots. </a:t>
            </a:r>
          </a:p>
        </p:txBody>
      </p:sp>
      <p:sp>
        <p:nvSpPr>
          <p:cNvPr id="4" name="Slide Number Placeholder 3"/>
          <p:cNvSpPr>
            <a:spLocks noGrp="1"/>
          </p:cNvSpPr>
          <p:nvPr>
            <p:ph type="sldNum" sz="quarter" idx="5"/>
          </p:nvPr>
        </p:nvSpPr>
        <p:spPr/>
        <p:txBody>
          <a:bodyPr/>
          <a:lstStyle/>
          <a:p>
            <a:fld id="{D977CBCC-1019-41D3-B998-CB2BEEBCBD3F}" type="slidenum">
              <a:rPr lang="en-GB" smtClean="0"/>
              <a:t>6</a:t>
            </a:fld>
            <a:endParaRPr lang="en-GB"/>
          </a:p>
        </p:txBody>
      </p:sp>
    </p:spTree>
    <p:extLst>
      <p:ext uri="{BB962C8B-B14F-4D97-AF65-F5344CB8AC3E}">
        <p14:creationId xmlns:p14="http://schemas.microsoft.com/office/powerpoint/2010/main" val="2747349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organise these basic elements in many different ways. And the different ways in which we organise them will lead to different urban tissues. </a:t>
            </a:r>
          </a:p>
        </p:txBody>
      </p:sp>
      <p:sp>
        <p:nvSpPr>
          <p:cNvPr id="4" name="Slide Number Placeholder 3"/>
          <p:cNvSpPr>
            <a:spLocks noGrp="1"/>
          </p:cNvSpPr>
          <p:nvPr>
            <p:ph type="sldNum" sz="quarter" idx="5"/>
          </p:nvPr>
        </p:nvSpPr>
        <p:spPr/>
        <p:txBody>
          <a:bodyPr/>
          <a:lstStyle/>
          <a:p>
            <a:fld id="{D977CBCC-1019-41D3-B998-CB2BEEBCBD3F}" type="slidenum">
              <a:rPr lang="en-GB" smtClean="0"/>
              <a:t>7</a:t>
            </a:fld>
            <a:endParaRPr lang="en-GB"/>
          </a:p>
        </p:txBody>
      </p:sp>
    </p:spTree>
    <p:extLst>
      <p:ext uri="{BB962C8B-B14F-4D97-AF65-F5344CB8AC3E}">
        <p14:creationId xmlns:p14="http://schemas.microsoft.com/office/powerpoint/2010/main" val="1108415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the motivation behind this research, the are two clear interconnected drivers: urban air pollution, and its relation to motorised traffic. I don’t want to spend too much time talking about the role cities play in reducing emissions, and particularly how motorised traffic is an important contributor to this issue.</a:t>
            </a:r>
          </a:p>
        </p:txBody>
      </p:sp>
      <p:sp>
        <p:nvSpPr>
          <p:cNvPr id="4" name="Slide Number Placeholder 3"/>
          <p:cNvSpPr>
            <a:spLocks noGrp="1"/>
          </p:cNvSpPr>
          <p:nvPr>
            <p:ph type="sldNum" sz="quarter" idx="5"/>
          </p:nvPr>
        </p:nvSpPr>
        <p:spPr/>
        <p:txBody>
          <a:bodyPr/>
          <a:lstStyle/>
          <a:p>
            <a:fld id="{D977CBCC-1019-41D3-B998-CB2BEEBCBD3F}" type="slidenum">
              <a:rPr lang="en-GB" smtClean="0"/>
              <a:t>8</a:t>
            </a:fld>
            <a:endParaRPr lang="en-GB"/>
          </a:p>
        </p:txBody>
      </p:sp>
    </p:spTree>
    <p:extLst>
      <p:ext uri="{BB962C8B-B14F-4D97-AF65-F5344CB8AC3E}">
        <p14:creationId xmlns:p14="http://schemas.microsoft.com/office/powerpoint/2010/main" val="3645742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relationship between urban morphology and accessibility has been explored widely. Very recently, Boeing et al published a paper on The Lancet where they explore the relationship between urban morphology and healthy mobility in cities. </a:t>
            </a:r>
            <a:r>
              <a:rPr lang="en-GB" dirty="0" err="1"/>
              <a:t>Lahoorpoor</a:t>
            </a:r>
            <a:r>
              <a:rPr lang="en-GB" dirty="0"/>
              <a:t> et al, also very recently, brought back the idea of transport oriented design, and re-thinking it as access-oriented design. Also, the topic has been explored in relationship to walkability. And finally, just on the topic of accessibility, it has gained great momentum after the recent development of the 15-minute city.</a:t>
            </a:r>
          </a:p>
        </p:txBody>
      </p:sp>
      <p:sp>
        <p:nvSpPr>
          <p:cNvPr id="4" name="Slide Number Placeholder 3"/>
          <p:cNvSpPr>
            <a:spLocks noGrp="1"/>
          </p:cNvSpPr>
          <p:nvPr>
            <p:ph type="sldNum" sz="quarter" idx="5"/>
          </p:nvPr>
        </p:nvSpPr>
        <p:spPr/>
        <p:txBody>
          <a:bodyPr/>
          <a:lstStyle/>
          <a:p>
            <a:fld id="{D977CBCC-1019-41D3-B998-CB2BEEBCBD3F}" type="slidenum">
              <a:rPr lang="en-GB" smtClean="0"/>
              <a:t>9</a:t>
            </a:fld>
            <a:endParaRPr lang="en-GB"/>
          </a:p>
        </p:txBody>
      </p:sp>
    </p:spTree>
    <p:extLst>
      <p:ext uri="{BB962C8B-B14F-4D97-AF65-F5344CB8AC3E}">
        <p14:creationId xmlns:p14="http://schemas.microsoft.com/office/powerpoint/2010/main" val="11107000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CEE6-6846-45D5-B582-B41EDBCA22DE}"/>
              </a:ext>
            </a:extLst>
          </p:cNvPr>
          <p:cNvSpPr>
            <a:spLocks noGrp="1"/>
          </p:cNvSpPr>
          <p:nvPr>
            <p:ph type="ctrTitle"/>
          </p:nvPr>
        </p:nvSpPr>
        <p:spPr>
          <a:xfrm>
            <a:off x="1524000" y="1122363"/>
            <a:ext cx="9144000" cy="2387600"/>
          </a:xfrm>
        </p:spPr>
        <p:txBody>
          <a:bodyPr anchor="b">
            <a:normAutofit/>
          </a:bodyPr>
          <a:lstStyle>
            <a:lvl1pPr algn="l">
              <a:defRPr sz="72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DE17636-2F1B-444C-AE94-52710D27C816}"/>
              </a:ext>
            </a:extLst>
          </p:cNvPr>
          <p:cNvSpPr>
            <a:spLocks noGrp="1"/>
          </p:cNvSpPr>
          <p:nvPr>
            <p:ph type="subTitle" idx="1"/>
          </p:nvPr>
        </p:nvSpPr>
        <p:spPr>
          <a:xfrm>
            <a:off x="1524000" y="3602038"/>
            <a:ext cx="9144000" cy="659197"/>
          </a:xfrm>
        </p:spPr>
        <p:txBody>
          <a:bodyPr>
            <a:normAutofit/>
          </a:bodyPr>
          <a:lstStyle>
            <a:lvl1pPr marL="0" indent="0" algn="l">
              <a:buNone/>
              <a:defRPr sz="4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D1F1E200-8694-4CD0-8620-2A1BFEDDAE2E}"/>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5" name="Footer Placeholder 4">
            <a:extLst>
              <a:ext uri="{FF2B5EF4-FFF2-40B4-BE49-F238E27FC236}">
                <a16:creationId xmlns:a16="http://schemas.microsoft.com/office/drawing/2014/main" id="{E82C6474-453A-49AB-A1A3-D5ECEED473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6B9583-0A0B-499F-8907-64AA72C4186A}"/>
              </a:ext>
            </a:extLst>
          </p:cNvPr>
          <p:cNvSpPr>
            <a:spLocks noGrp="1"/>
          </p:cNvSpPr>
          <p:nvPr>
            <p:ph type="sldNum" sz="quarter" idx="12"/>
          </p:nvPr>
        </p:nvSpPr>
        <p:spPr/>
        <p:txBody>
          <a:bodyPr/>
          <a:lstStyle/>
          <a:p>
            <a:fld id="{D7BB7BFC-1463-4429-AE08-69C926D88465}" type="slidenum">
              <a:rPr lang="en-GB" smtClean="0"/>
              <a:t>‹#›</a:t>
            </a:fld>
            <a:endParaRPr lang="en-GB"/>
          </a:p>
        </p:txBody>
      </p:sp>
      <p:cxnSp>
        <p:nvCxnSpPr>
          <p:cNvPr id="7" name="Straight Connector 6">
            <a:extLst>
              <a:ext uri="{FF2B5EF4-FFF2-40B4-BE49-F238E27FC236}">
                <a16:creationId xmlns:a16="http://schemas.microsoft.com/office/drawing/2014/main" id="{C78F5FDB-7D2C-4504-8C8D-45ABCD4A9AAE}"/>
              </a:ext>
            </a:extLst>
          </p:cNvPr>
          <p:cNvCxnSpPr/>
          <p:nvPr userDrawn="1"/>
        </p:nvCxnSpPr>
        <p:spPr>
          <a:xfrm>
            <a:off x="1654628" y="4345577"/>
            <a:ext cx="8882743"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Subtitle 2">
            <a:extLst>
              <a:ext uri="{FF2B5EF4-FFF2-40B4-BE49-F238E27FC236}">
                <a16:creationId xmlns:a16="http://schemas.microsoft.com/office/drawing/2014/main" id="{FD4544D3-46AB-4177-859F-38422B5FE441}"/>
              </a:ext>
            </a:extLst>
          </p:cNvPr>
          <p:cNvSpPr txBox="1">
            <a:spLocks/>
          </p:cNvSpPr>
          <p:nvPr userDrawn="1"/>
        </p:nvSpPr>
        <p:spPr>
          <a:xfrm>
            <a:off x="1524000" y="4616247"/>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b="0" dirty="0">
              <a:latin typeface="Helvetica" pitchFamily="2" charset="0"/>
            </a:endParaRPr>
          </a:p>
        </p:txBody>
      </p:sp>
      <p:pic>
        <p:nvPicPr>
          <p:cNvPr id="9" name="Picture 8" descr="A picture containing logo&#10;&#10;Description automatically generated">
            <a:extLst>
              <a:ext uri="{FF2B5EF4-FFF2-40B4-BE49-F238E27FC236}">
                <a16:creationId xmlns:a16="http://schemas.microsoft.com/office/drawing/2014/main" id="{7222F62A-03CC-46A9-9675-2908BA85EB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6489" cy="597234"/>
          </a:xfrm>
          <a:prstGeom prst="rect">
            <a:avLst/>
          </a:prstGeom>
        </p:spPr>
      </p:pic>
      <p:sp>
        <p:nvSpPr>
          <p:cNvPr id="12" name="Text Placeholder 11">
            <a:extLst>
              <a:ext uri="{FF2B5EF4-FFF2-40B4-BE49-F238E27FC236}">
                <a16:creationId xmlns:a16="http://schemas.microsoft.com/office/drawing/2014/main" id="{D30D10A8-A015-4C1A-9D7A-42DF1E09BA60}"/>
              </a:ext>
            </a:extLst>
          </p:cNvPr>
          <p:cNvSpPr>
            <a:spLocks noGrp="1"/>
          </p:cNvSpPr>
          <p:nvPr>
            <p:ph type="body" sz="quarter" idx="13"/>
          </p:nvPr>
        </p:nvSpPr>
        <p:spPr>
          <a:xfrm>
            <a:off x="1524001" y="4616247"/>
            <a:ext cx="9144000" cy="1281112"/>
          </a:xfrm>
        </p:spPr>
        <p:txBody>
          <a:bodyPr/>
          <a:lstStyle>
            <a:lvl1pPr marL="0" indent="0">
              <a:buNone/>
              <a:defRPr/>
            </a:lvl1pPr>
          </a:lstStyle>
          <a:p>
            <a:pPr lvl="0"/>
            <a:endParaRPr lang="en-GB" dirty="0"/>
          </a:p>
        </p:txBody>
      </p:sp>
    </p:spTree>
    <p:extLst>
      <p:ext uri="{BB962C8B-B14F-4D97-AF65-F5344CB8AC3E}">
        <p14:creationId xmlns:p14="http://schemas.microsoft.com/office/powerpoint/2010/main" val="452744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1236B-F3E7-4ADA-B004-A93229AF1C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B930A2E-EFAD-465D-AA2B-8708D54E6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54A378A-4E42-464E-A9AD-C05CB8CEC5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AA1508-F650-41C4-84E2-1F7A2AD388E1}"/>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6" name="Footer Placeholder 5">
            <a:extLst>
              <a:ext uri="{FF2B5EF4-FFF2-40B4-BE49-F238E27FC236}">
                <a16:creationId xmlns:a16="http://schemas.microsoft.com/office/drawing/2014/main" id="{163D530C-7A45-411A-9DE5-0909FA7857C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3CE824-2014-4844-91A3-A74E43C74B0C}"/>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8" name="Picture 7" descr="Logo&#10;&#10;Description automatically generated">
            <a:extLst>
              <a:ext uri="{FF2B5EF4-FFF2-40B4-BE49-F238E27FC236}">
                <a16:creationId xmlns:a16="http://schemas.microsoft.com/office/drawing/2014/main" id="{EC07FAA2-798A-4E2F-ABAD-EEE6B1737A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526422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06C88-AB81-4201-BB8B-BC05882BD5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D66397F-ACB7-4C0E-AC16-ED445188EA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51F727-7EE4-40B6-A811-229D697981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2959E-999E-469C-B6DF-BDA4AAA8951F}"/>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6" name="Footer Placeholder 5">
            <a:extLst>
              <a:ext uri="{FF2B5EF4-FFF2-40B4-BE49-F238E27FC236}">
                <a16:creationId xmlns:a16="http://schemas.microsoft.com/office/drawing/2014/main" id="{B09F4182-726C-44C6-AEBC-40749251AF1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7473A7-411C-4185-A6AA-AA9399293F1E}"/>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8" name="Picture 7" descr="Logo&#10;&#10;Description automatically generated">
            <a:extLst>
              <a:ext uri="{FF2B5EF4-FFF2-40B4-BE49-F238E27FC236}">
                <a16:creationId xmlns:a16="http://schemas.microsoft.com/office/drawing/2014/main" id="{52D25E3C-10E3-411E-B453-86964E2B24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2458957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F9927-0A7D-4064-B554-CB014B50634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7ACB013-760C-4B07-8EE4-9C26E0CFC2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8C8EB7E-13BA-475C-83FE-654D5FF3091B}"/>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5" name="Footer Placeholder 4">
            <a:extLst>
              <a:ext uri="{FF2B5EF4-FFF2-40B4-BE49-F238E27FC236}">
                <a16:creationId xmlns:a16="http://schemas.microsoft.com/office/drawing/2014/main" id="{F70BDCEA-4DD7-4C0F-B4D8-0966305B0A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2437A0-00EF-4B9D-8D0A-68923E1931C9}"/>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439F1CCD-212A-402A-AD83-DB24B921AF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2115845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5EBD16-46E0-4870-9C18-B6F606EF86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DFBFA76-5FD6-4DF0-8D6F-7D60CFFD26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3A10F6-93FE-4CCB-BDF2-6248BD98B2EE}"/>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5" name="Footer Placeholder 4">
            <a:extLst>
              <a:ext uri="{FF2B5EF4-FFF2-40B4-BE49-F238E27FC236}">
                <a16:creationId xmlns:a16="http://schemas.microsoft.com/office/drawing/2014/main" id="{FC3A20F8-2CB5-48DD-82BE-7D18630CE7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BC326D-0A7F-4AB0-BD1D-15DFCE266C45}"/>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517443E-96D1-450C-8023-51089A492A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1091335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CEE6-6846-45D5-B582-B41EDBCA22DE}"/>
              </a:ext>
            </a:extLst>
          </p:cNvPr>
          <p:cNvSpPr>
            <a:spLocks noGrp="1"/>
          </p:cNvSpPr>
          <p:nvPr>
            <p:ph type="ctrTitle" hasCustomPrompt="1"/>
          </p:nvPr>
        </p:nvSpPr>
        <p:spPr>
          <a:xfrm>
            <a:off x="1524000" y="1122363"/>
            <a:ext cx="9144000" cy="2387600"/>
          </a:xfrm>
        </p:spPr>
        <p:txBody>
          <a:bodyPr anchor="b">
            <a:normAutofit/>
          </a:bodyPr>
          <a:lstStyle>
            <a:lvl1pPr algn="l">
              <a:defRPr sz="7200"/>
            </a:lvl1pPr>
          </a:lstStyle>
          <a:p>
            <a:r>
              <a:rPr lang="en-US" dirty="0"/>
              <a:t>Thank you</a:t>
            </a:r>
            <a:endParaRPr lang="en-GB" dirty="0"/>
          </a:p>
        </p:txBody>
      </p:sp>
      <p:sp>
        <p:nvSpPr>
          <p:cNvPr id="3" name="Subtitle 2">
            <a:extLst>
              <a:ext uri="{FF2B5EF4-FFF2-40B4-BE49-F238E27FC236}">
                <a16:creationId xmlns:a16="http://schemas.microsoft.com/office/drawing/2014/main" id="{ADE17636-2F1B-444C-AE94-52710D27C816}"/>
              </a:ext>
            </a:extLst>
          </p:cNvPr>
          <p:cNvSpPr>
            <a:spLocks noGrp="1"/>
          </p:cNvSpPr>
          <p:nvPr>
            <p:ph type="subTitle" idx="1"/>
          </p:nvPr>
        </p:nvSpPr>
        <p:spPr>
          <a:xfrm>
            <a:off x="1524000" y="3602038"/>
            <a:ext cx="9144000" cy="1655762"/>
          </a:xfrm>
        </p:spPr>
        <p:txBody>
          <a:bodyPr>
            <a:normAutofit/>
          </a:bodyPr>
          <a:lstStyle>
            <a:lvl1pPr marL="0" indent="0" algn="l">
              <a:buNone/>
              <a:defRPr sz="4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D1F1E200-8694-4CD0-8620-2A1BFEDDAE2E}"/>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5" name="Footer Placeholder 4">
            <a:extLst>
              <a:ext uri="{FF2B5EF4-FFF2-40B4-BE49-F238E27FC236}">
                <a16:creationId xmlns:a16="http://schemas.microsoft.com/office/drawing/2014/main" id="{E82C6474-453A-49AB-A1A3-D5ECEED473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6B9583-0A0B-499F-8907-64AA72C4186A}"/>
              </a:ext>
            </a:extLst>
          </p:cNvPr>
          <p:cNvSpPr>
            <a:spLocks noGrp="1"/>
          </p:cNvSpPr>
          <p:nvPr>
            <p:ph type="sldNum" sz="quarter" idx="12"/>
          </p:nvPr>
        </p:nvSpPr>
        <p:spPr/>
        <p:txBody>
          <a:bodyPr/>
          <a:lstStyle/>
          <a:p>
            <a:fld id="{D7BB7BFC-1463-4429-AE08-69C926D88465}" type="slidenum">
              <a:rPr lang="en-GB" smtClean="0"/>
              <a:t>‹#›</a:t>
            </a:fld>
            <a:endParaRPr lang="en-GB"/>
          </a:p>
        </p:txBody>
      </p:sp>
      <p:cxnSp>
        <p:nvCxnSpPr>
          <p:cNvPr id="7" name="Straight Connector 6">
            <a:extLst>
              <a:ext uri="{FF2B5EF4-FFF2-40B4-BE49-F238E27FC236}">
                <a16:creationId xmlns:a16="http://schemas.microsoft.com/office/drawing/2014/main" id="{C78F5FDB-7D2C-4504-8C8D-45ABCD4A9AAE}"/>
              </a:ext>
            </a:extLst>
          </p:cNvPr>
          <p:cNvCxnSpPr/>
          <p:nvPr userDrawn="1"/>
        </p:nvCxnSpPr>
        <p:spPr>
          <a:xfrm>
            <a:off x="1654628" y="4345577"/>
            <a:ext cx="8882743"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Subtitle 2">
            <a:extLst>
              <a:ext uri="{FF2B5EF4-FFF2-40B4-BE49-F238E27FC236}">
                <a16:creationId xmlns:a16="http://schemas.microsoft.com/office/drawing/2014/main" id="{FD4544D3-46AB-4177-859F-38422B5FE441}"/>
              </a:ext>
            </a:extLst>
          </p:cNvPr>
          <p:cNvSpPr txBox="1">
            <a:spLocks/>
          </p:cNvSpPr>
          <p:nvPr userDrawn="1"/>
        </p:nvSpPr>
        <p:spPr>
          <a:xfrm>
            <a:off x="1524000" y="4616247"/>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b="1" dirty="0">
                <a:latin typeface="Helvetica" pitchFamily="2" charset="0"/>
              </a:rPr>
              <a:t>Clara Peiret-García</a:t>
            </a:r>
          </a:p>
          <a:p>
            <a:pPr algn="l"/>
            <a:r>
              <a:rPr lang="en-GB" b="0" dirty="0">
                <a:latin typeface="Helvetica" pitchFamily="2" charset="0"/>
              </a:rPr>
              <a:t>CDT in Geospatial Systems</a:t>
            </a:r>
          </a:p>
          <a:p>
            <a:pPr algn="l"/>
            <a:r>
              <a:rPr lang="en-GB" b="0" dirty="0">
                <a:latin typeface="Helvetica" pitchFamily="2" charset="0"/>
              </a:rPr>
              <a:t>Newcastle University, UK</a:t>
            </a:r>
          </a:p>
        </p:txBody>
      </p:sp>
      <p:pic>
        <p:nvPicPr>
          <p:cNvPr id="9" name="Picture 8" descr="A picture containing logo&#10;&#10;Description automatically generated">
            <a:extLst>
              <a:ext uri="{FF2B5EF4-FFF2-40B4-BE49-F238E27FC236}">
                <a16:creationId xmlns:a16="http://schemas.microsoft.com/office/drawing/2014/main" id="{7222F62A-03CC-46A9-9675-2908BA85EB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6489" cy="597234"/>
          </a:xfrm>
          <a:prstGeom prst="rect">
            <a:avLst/>
          </a:prstGeom>
        </p:spPr>
      </p:pic>
      <p:sp>
        <p:nvSpPr>
          <p:cNvPr id="10" name="Subtitle 2">
            <a:extLst>
              <a:ext uri="{FF2B5EF4-FFF2-40B4-BE49-F238E27FC236}">
                <a16:creationId xmlns:a16="http://schemas.microsoft.com/office/drawing/2014/main" id="{131AD814-0FAD-4096-826B-2CD6FEFA7DBA}"/>
              </a:ext>
            </a:extLst>
          </p:cNvPr>
          <p:cNvSpPr txBox="1">
            <a:spLocks/>
          </p:cNvSpPr>
          <p:nvPr userDrawn="1"/>
        </p:nvSpPr>
        <p:spPr>
          <a:xfrm>
            <a:off x="1393372" y="4481829"/>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GB" dirty="0">
                <a:latin typeface="Helvetica" pitchFamily="2" charset="0"/>
              </a:rPr>
              <a:t>c.peiret-garcia2@ncl.ac.uk</a:t>
            </a:r>
          </a:p>
          <a:p>
            <a:pPr algn="r"/>
            <a:r>
              <a:rPr lang="en-GB" dirty="0">
                <a:latin typeface="Helvetica" pitchFamily="2" charset="0"/>
              </a:rPr>
              <a:t>@cpeiretgarcia</a:t>
            </a:r>
          </a:p>
          <a:p>
            <a:pPr algn="r"/>
            <a:r>
              <a:rPr lang="en-GB" dirty="0" err="1">
                <a:latin typeface="Helvetica" pitchFamily="2" charset="0"/>
              </a:rPr>
              <a:t>cpeiret</a:t>
            </a:r>
            <a:endParaRPr lang="en-GB" dirty="0">
              <a:latin typeface="Helvetica" pitchFamily="2" charset="0"/>
            </a:endParaRPr>
          </a:p>
        </p:txBody>
      </p:sp>
      <p:pic>
        <p:nvPicPr>
          <p:cNvPr id="11" name="Picture 2" descr="Email Icon Black Simple transparent PNG - StickPNG">
            <a:extLst>
              <a:ext uri="{FF2B5EF4-FFF2-40B4-BE49-F238E27FC236}">
                <a16:creationId xmlns:a16="http://schemas.microsoft.com/office/drawing/2014/main" id="{9FBF5BE9-A119-484C-AB21-E1F2A465786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30639" y="4371263"/>
            <a:ext cx="597234" cy="5972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witter Logo transparent PNG - StickPNG">
            <a:extLst>
              <a:ext uri="{FF2B5EF4-FFF2-40B4-BE49-F238E27FC236}">
                <a16:creationId xmlns:a16="http://schemas.microsoft.com/office/drawing/2014/main" id="{44B8EA27-E328-4FC7-BAFE-C932AF5505D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630639" y="4829887"/>
            <a:ext cx="653316" cy="6533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Github Logo - Free social media icons">
            <a:extLst>
              <a:ext uri="{FF2B5EF4-FFF2-40B4-BE49-F238E27FC236}">
                <a16:creationId xmlns:a16="http://schemas.microsoft.com/office/drawing/2014/main" id="{52A6B4C1-42CB-4A30-84A4-C67E0020006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761354" y="5454944"/>
            <a:ext cx="391886"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509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5A876-4EF3-4A0B-A6E3-ED19C1F475E3}"/>
              </a:ext>
            </a:extLst>
          </p:cNvPr>
          <p:cNvSpPr>
            <a:spLocks noGrp="1"/>
          </p:cNvSpPr>
          <p:nvPr>
            <p:ph type="title" hasCustomPrompt="1"/>
          </p:nvPr>
        </p:nvSpPr>
        <p:spPr>
          <a:xfrm>
            <a:off x="838200" y="730370"/>
            <a:ext cx="10515600" cy="1325563"/>
          </a:xfrm>
        </p:spPr>
        <p:txBody>
          <a:bodyPr/>
          <a:lstStyle>
            <a:lvl1pPr>
              <a:defRPr/>
            </a:lvl1pPr>
          </a:lstStyle>
          <a:p>
            <a:r>
              <a:rPr lang="en-US" dirty="0"/>
              <a:t>Index item 1</a:t>
            </a:r>
            <a:endParaRPr lang="en-GB" dirty="0"/>
          </a:p>
        </p:txBody>
      </p:sp>
      <p:sp>
        <p:nvSpPr>
          <p:cNvPr id="3" name="Date Placeholder 2">
            <a:extLst>
              <a:ext uri="{FF2B5EF4-FFF2-40B4-BE49-F238E27FC236}">
                <a16:creationId xmlns:a16="http://schemas.microsoft.com/office/drawing/2014/main" id="{D9760AAC-7A85-4C8A-ACF3-82FF5DE196AC}"/>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4" name="Footer Placeholder 3">
            <a:extLst>
              <a:ext uri="{FF2B5EF4-FFF2-40B4-BE49-F238E27FC236}">
                <a16:creationId xmlns:a16="http://schemas.microsoft.com/office/drawing/2014/main" id="{061BF3AD-CFA6-45FF-BA3B-0A79843E5BF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D8535EA-2847-48E0-9AB8-97FC5289A621}"/>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62DE41C6-ABE0-4482-9E04-E194FA60A8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2432343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FA57F-FB2A-46D9-AC07-F2DD3AF803C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E23348-191E-4995-9CEF-AD14DE531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87996-F2A8-4E68-B87C-9BD058FD6529}"/>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5" name="Footer Placeholder 4">
            <a:extLst>
              <a:ext uri="{FF2B5EF4-FFF2-40B4-BE49-F238E27FC236}">
                <a16:creationId xmlns:a16="http://schemas.microsoft.com/office/drawing/2014/main" id="{ADFDC9C7-05B1-457B-8C04-29D7E9175D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D55D15-BD64-43C9-89D5-5139B5CCCADB}"/>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4B9B2D8E-4DBA-45F2-8634-BC94C6A01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2732732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FA57F-FB2A-46D9-AC07-F2DD3AF803C5}"/>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91E23348-191E-4995-9CEF-AD14DE53183B}"/>
              </a:ext>
            </a:extLst>
          </p:cNvPr>
          <p:cNvSpPr>
            <a:spLocks noGrp="1"/>
          </p:cNvSpPr>
          <p:nvPr>
            <p:ph idx="1"/>
          </p:nvPr>
        </p:nvSpPr>
        <p:spPr/>
        <p:txBody>
          <a:bodyPr anchor="ctr">
            <a:normAutofit/>
          </a:bodyPr>
          <a:lstStyle>
            <a:lvl1pPr marL="0" indent="0" algn="r">
              <a:lnSpc>
                <a:spcPct val="150000"/>
              </a:lnSpc>
              <a:buNone/>
              <a:defRPr sz="4000"/>
            </a:lvl1pPr>
          </a:lstStyle>
          <a:p>
            <a:pPr lvl="0"/>
            <a:endParaRPr lang="en-GB" dirty="0"/>
          </a:p>
        </p:txBody>
      </p:sp>
      <p:sp>
        <p:nvSpPr>
          <p:cNvPr id="4" name="Date Placeholder 3">
            <a:extLst>
              <a:ext uri="{FF2B5EF4-FFF2-40B4-BE49-F238E27FC236}">
                <a16:creationId xmlns:a16="http://schemas.microsoft.com/office/drawing/2014/main" id="{65187996-F2A8-4E68-B87C-9BD058FD6529}"/>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5" name="Footer Placeholder 4">
            <a:extLst>
              <a:ext uri="{FF2B5EF4-FFF2-40B4-BE49-F238E27FC236}">
                <a16:creationId xmlns:a16="http://schemas.microsoft.com/office/drawing/2014/main" id="{ADFDC9C7-05B1-457B-8C04-29D7E9175D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D55D15-BD64-43C9-89D5-5139B5CCCADB}"/>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FAE1003-5072-42EA-B293-C6B1FE6F26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cxnSp>
        <p:nvCxnSpPr>
          <p:cNvPr id="9" name="Straight Connector 8">
            <a:extLst>
              <a:ext uri="{FF2B5EF4-FFF2-40B4-BE49-F238E27FC236}">
                <a16:creationId xmlns:a16="http://schemas.microsoft.com/office/drawing/2014/main" id="{D18DF859-A1E5-4762-B13D-18BF3EE93357}"/>
              </a:ext>
            </a:extLst>
          </p:cNvPr>
          <p:cNvCxnSpPr>
            <a:cxnSpLocks/>
          </p:cNvCxnSpPr>
          <p:nvPr userDrawn="1"/>
        </p:nvCxnSpPr>
        <p:spPr>
          <a:xfrm>
            <a:off x="838200" y="1512012"/>
            <a:ext cx="7517524"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2433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7F0B-69FD-481D-BFA2-D8F3952F02B6}"/>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A8B426A-41FA-404A-B38B-B3DC79BF9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B09F70-9CEF-43C8-91B5-54ED51792EA2}"/>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5" name="Footer Placeholder 4">
            <a:extLst>
              <a:ext uri="{FF2B5EF4-FFF2-40B4-BE49-F238E27FC236}">
                <a16:creationId xmlns:a16="http://schemas.microsoft.com/office/drawing/2014/main" id="{018403ED-C868-447B-B776-29A03CEC3D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E7A9B6-26F3-4AE9-9B98-234A6830A579}"/>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6FC30CE0-C57D-46E0-AF92-B245027E26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cxnSp>
        <p:nvCxnSpPr>
          <p:cNvPr id="9" name="Straight Connector 8">
            <a:extLst>
              <a:ext uri="{FF2B5EF4-FFF2-40B4-BE49-F238E27FC236}">
                <a16:creationId xmlns:a16="http://schemas.microsoft.com/office/drawing/2014/main" id="{71F17D20-9E2F-4059-A162-68BC93DC5F23}"/>
              </a:ext>
            </a:extLst>
          </p:cNvPr>
          <p:cNvCxnSpPr>
            <a:cxnSpLocks/>
          </p:cNvCxnSpPr>
          <p:nvPr userDrawn="1"/>
        </p:nvCxnSpPr>
        <p:spPr>
          <a:xfrm>
            <a:off x="831850" y="4620994"/>
            <a:ext cx="9878191"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79719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8480-CCBC-407D-BDEF-592B0E4DC7A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63837C0-D404-4AF9-A848-9E58243EF2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378C98D-D1A0-48A7-8B77-8B3EE0DB0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D0F68C0-8CCC-4C2A-B659-F049FF6D1DB3}"/>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6" name="Footer Placeholder 5">
            <a:extLst>
              <a:ext uri="{FF2B5EF4-FFF2-40B4-BE49-F238E27FC236}">
                <a16:creationId xmlns:a16="http://schemas.microsoft.com/office/drawing/2014/main" id="{A9D8B687-951B-4AB0-A678-C682321E27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8D1B655-C9AE-4153-8ED2-DE4AA99CA80C}"/>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8" name="Picture 7" descr="Logo&#10;&#10;Description automatically generated">
            <a:extLst>
              <a:ext uri="{FF2B5EF4-FFF2-40B4-BE49-F238E27FC236}">
                <a16:creationId xmlns:a16="http://schemas.microsoft.com/office/drawing/2014/main" id="{2C89ABCC-47AF-4A31-BFD7-65FCDE4027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4082247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56A2-004B-4314-9505-BE473BD7291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0E562E1-3406-4F5B-A13F-A08000BB4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DAA991-49C4-42E3-8C57-7159E4FF6C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B405C9E-CAB5-4F67-8C4D-84BE3DAC2D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0D7BDE-886C-4B7E-995E-41BB5033A8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4C5B74-1CF6-40E4-87D1-13E6FEC3E831}"/>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8" name="Footer Placeholder 7">
            <a:extLst>
              <a:ext uri="{FF2B5EF4-FFF2-40B4-BE49-F238E27FC236}">
                <a16:creationId xmlns:a16="http://schemas.microsoft.com/office/drawing/2014/main" id="{88980799-03B6-4EBD-A70C-900F3C463FB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8875BDC-9928-4F28-B239-F61F5952DD3A}"/>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593D524E-4D07-4A16-8C8A-F64934D390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2053370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811B5-8993-427F-9773-17684D791CE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C641233-44DE-41F3-B28D-B1DACB5B9D28}"/>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4" name="Footer Placeholder 3">
            <a:extLst>
              <a:ext uri="{FF2B5EF4-FFF2-40B4-BE49-F238E27FC236}">
                <a16:creationId xmlns:a16="http://schemas.microsoft.com/office/drawing/2014/main" id="{14821475-62CF-4ABD-AD0A-352BA2EF6B2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E8F4C64-CC01-4B2D-A830-0B09CD69C12A}"/>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6D3C7B-D860-416A-8D00-E33C16AEEB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1916279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E459D9-A2BB-4239-B442-EF8DA433753C}"/>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3" name="Footer Placeholder 2">
            <a:extLst>
              <a:ext uri="{FF2B5EF4-FFF2-40B4-BE49-F238E27FC236}">
                <a16:creationId xmlns:a16="http://schemas.microsoft.com/office/drawing/2014/main" id="{1A15D287-AB9B-4050-918A-CAE2D8F8F9D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3900F2C-FBF7-4491-9D91-844C864CFA29}"/>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5" name="Picture 4" descr="Logo&#10;&#10;Description automatically generated">
            <a:extLst>
              <a:ext uri="{FF2B5EF4-FFF2-40B4-BE49-F238E27FC236}">
                <a16:creationId xmlns:a16="http://schemas.microsoft.com/office/drawing/2014/main" id="{3CCA1F32-F1D5-4E07-AC80-BC400D6113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434598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C531E7-F5CE-4ED7-9A3F-883C285430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D256E2-664B-4C85-B40B-7780179A24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62B9AC-F04C-42D5-A134-8A81C82366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B3582-69AB-4658-BE41-CD5589AE5913}" type="datetimeFigureOut">
              <a:rPr lang="en-GB" smtClean="0"/>
              <a:t>17/06/2022</a:t>
            </a:fld>
            <a:endParaRPr lang="en-GB"/>
          </a:p>
        </p:txBody>
      </p:sp>
      <p:sp>
        <p:nvSpPr>
          <p:cNvPr id="5" name="Footer Placeholder 4">
            <a:extLst>
              <a:ext uri="{FF2B5EF4-FFF2-40B4-BE49-F238E27FC236}">
                <a16:creationId xmlns:a16="http://schemas.microsoft.com/office/drawing/2014/main" id="{A2677E5F-A4C4-4400-8EC6-71A757C747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A6C5068-5764-4573-8CCF-8576963F1C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B7BFC-1463-4429-AE08-69C926D88465}" type="slidenum">
              <a:rPr lang="en-GB" smtClean="0"/>
              <a:t>‹#›</a:t>
            </a:fld>
            <a:endParaRPr lang="en-GB"/>
          </a:p>
        </p:txBody>
      </p:sp>
    </p:spTree>
    <p:extLst>
      <p:ext uri="{BB962C8B-B14F-4D97-AF65-F5344CB8AC3E}">
        <p14:creationId xmlns:p14="http://schemas.microsoft.com/office/powerpoint/2010/main" val="326975175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858E363-FF4C-4934-BF18-A6CCE05F18A9}"/>
              </a:ext>
            </a:extLst>
          </p:cNvPr>
          <p:cNvSpPr>
            <a:spLocks noGrp="1"/>
          </p:cNvSpPr>
          <p:nvPr>
            <p:ph type="subTitle" idx="1"/>
          </p:nvPr>
        </p:nvSpPr>
        <p:spPr>
          <a:xfrm>
            <a:off x="1524000" y="3070815"/>
            <a:ext cx="9979742" cy="1509893"/>
          </a:xfrm>
        </p:spPr>
        <p:txBody>
          <a:bodyPr>
            <a:normAutofit/>
          </a:bodyPr>
          <a:lstStyle/>
          <a:p>
            <a:r>
              <a:rPr lang="en-GB" dirty="0"/>
              <a:t>Assessing the impact of urban morphology on accessibility to urban amenities</a:t>
            </a:r>
          </a:p>
        </p:txBody>
      </p:sp>
      <p:sp>
        <p:nvSpPr>
          <p:cNvPr id="5" name="Title 4">
            <a:extLst>
              <a:ext uri="{FF2B5EF4-FFF2-40B4-BE49-F238E27FC236}">
                <a16:creationId xmlns:a16="http://schemas.microsoft.com/office/drawing/2014/main" id="{12CB025D-6425-408F-8ACA-ED59CE912F49}"/>
              </a:ext>
            </a:extLst>
          </p:cNvPr>
          <p:cNvSpPr>
            <a:spLocks noGrp="1"/>
          </p:cNvSpPr>
          <p:nvPr>
            <p:ph type="ctrTitle"/>
          </p:nvPr>
        </p:nvSpPr>
        <p:spPr>
          <a:xfrm>
            <a:off x="1524000" y="591140"/>
            <a:ext cx="9144000" cy="2387600"/>
          </a:xfrm>
        </p:spPr>
        <p:txBody>
          <a:bodyPr/>
          <a:lstStyle/>
          <a:p>
            <a:r>
              <a:rPr lang="en-GB" dirty="0"/>
              <a:t>Cities in shape:</a:t>
            </a:r>
          </a:p>
        </p:txBody>
      </p:sp>
      <p:sp>
        <p:nvSpPr>
          <p:cNvPr id="4" name="Subtitle 2">
            <a:extLst>
              <a:ext uri="{FF2B5EF4-FFF2-40B4-BE49-F238E27FC236}">
                <a16:creationId xmlns:a16="http://schemas.microsoft.com/office/drawing/2014/main" id="{E089CF67-B945-4743-B8AE-E664CB4F1EC7}"/>
              </a:ext>
            </a:extLst>
          </p:cNvPr>
          <p:cNvSpPr txBox="1">
            <a:spLocks/>
          </p:cNvSpPr>
          <p:nvPr/>
        </p:nvSpPr>
        <p:spPr>
          <a:xfrm>
            <a:off x="1654628" y="4627063"/>
            <a:ext cx="9144000" cy="16557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b="1" dirty="0">
                <a:latin typeface="Helvetica" pitchFamily="2" charset="0"/>
              </a:rPr>
              <a:t>Clara Peiret-García</a:t>
            </a:r>
          </a:p>
          <a:p>
            <a:pPr algn="l"/>
            <a:r>
              <a:rPr lang="en-GB" dirty="0">
                <a:latin typeface="Helvetica" pitchFamily="2" charset="0"/>
              </a:rPr>
              <a:t>Prof. Rachel Franklin</a:t>
            </a:r>
          </a:p>
          <a:p>
            <a:pPr algn="l"/>
            <a:r>
              <a:rPr lang="en-GB" dirty="0" err="1">
                <a:latin typeface="Helvetica" pitchFamily="2" charset="0"/>
              </a:rPr>
              <a:t>Dr.</a:t>
            </a:r>
            <a:r>
              <a:rPr lang="en-GB" dirty="0">
                <a:latin typeface="Helvetica" pitchFamily="2" charset="0"/>
              </a:rPr>
              <a:t> Alistair Ford</a:t>
            </a:r>
          </a:p>
          <a:p>
            <a:pPr algn="l"/>
            <a:r>
              <a:rPr lang="en-GB" dirty="0" err="1">
                <a:latin typeface="Helvetica" pitchFamily="2" charset="0"/>
              </a:rPr>
              <a:t>Dr.</a:t>
            </a:r>
            <a:r>
              <a:rPr lang="en-GB" dirty="0">
                <a:latin typeface="Helvetica" pitchFamily="2" charset="0"/>
              </a:rPr>
              <a:t> Joe Matthews</a:t>
            </a:r>
          </a:p>
        </p:txBody>
      </p:sp>
    </p:spTree>
    <p:extLst>
      <p:ext uri="{BB962C8B-B14F-4D97-AF65-F5344CB8AC3E}">
        <p14:creationId xmlns:p14="http://schemas.microsoft.com/office/powerpoint/2010/main" val="1710680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3B373-73E4-4845-ACF4-BC02E9FB14D0}"/>
              </a:ext>
            </a:extLst>
          </p:cNvPr>
          <p:cNvSpPr>
            <a:spLocks noGrp="1"/>
          </p:cNvSpPr>
          <p:nvPr>
            <p:ph type="title"/>
          </p:nvPr>
        </p:nvSpPr>
        <p:spPr/>
        <p:txBody>
          <a:bodyPr/>
          <a:lstStyle/>
          <a:p>
            <a:r>
              <a:rPr lang="en-GB" dirty="0"/>
              <a:t>Research Gap &amp; Questions</a:t>
            </a:r>
          </a:p>
        </p:txBody>
      </p:sp>
      <p:sp>
        <p:nvSpPr>
          <p:cNvPr id="3" name="Text Placeholder 2">
            <a:extLst>
              <a:ext uri="{FF2B5EF4-FFF2-40B4-BE49-F238E27FC236}">
                <a16:creationId xmlns:a16="http://schemas.microsoft.com/office/drawing/2014/main" id="{BE36DC6F-DF9D-4A8E-BC54-7682E6866D0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903150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7466E-6134-4697-A9A2-CCE710C3658B}"/>
              </a:ext>
            </a:extLst>
          </p:cNvPr>
          <p:cNvSpPr>
            <a:spLocks noGrp="1"/>
          </p:cNvSpPr>
          <p:nvPr>
            <p:ph type="title"/>
          </p:nvPr>
        </p:nvSpPr>
        <p:spPr>
          <a:xfrm>
            <a:off x="838200" y="302780"/>
            <a:ext cx="10515600" cy="1325563"/>
          </a:xfrm>
        </p:spPr>
        <p:txBody>
          <a:bodyPr/>
          <a:lstStyle/>
          <a:p>
            <a:r>
              <a:rPr lang="en-GB" dirty="0"/>
              <a:t>Research Questions</a:t>
            </a:r>
          </a:p>
        </p:txBody>
      </p:sp>
      <p:sp>
        <p:nvSpPr>
          <p:cNvPr id="3" name="Content Placeholder 2">
            <a:extLst>
              <a:ext uri="{FF2B5EF4-FFF2-40B4-BE49-F238E27FC236}">
                <a16:creationId xmlns:a16="http://schemas.microsoft.com/office/drawing/2014/main" id="{751EDB35-257E-47CA-964A-401EFAF65BBE}"/>
              </a:ext>
            </a:extLst>
          </p:cNvPr>
          <p:cNvSpPr>
            <a:spLocks noGrp="1"/>
          </p:cNvSpPr>
          <p:nvPr>
            <p:ph idx="1"/>
          </p:nvPr>
        </p:nvSpPr>
        <p:spPr/>
        <p:txBody>
          <a:bodyPr>
            <a:normAutofit/>
          </a:bodyPr>
          <a:lstStyle/>
          <a:p>
            <a:pPr marL="571500" indent="-571500" algn="l">
              <a:lnSpc>
                <a:spcPct val="100000"/>
              </a:lnSpc>
              <a:spcBef>
                <a:spcPts val="0"/>
              </a:spcBef>
              <a:spcAft>
                <a:spcPts val="4200"/>
              </a:spcAft>
              <a:buFont typeface="Wingdings" panose="05000000000000000000" pitchFamily="2" charset="2"/>
              <a:buChar char="§"/>
            </a:pPr>
            <a:r>
              <a:rPr lang="en-GB" sz="2800" dirty="0"/>
              <a:t>RQ1 – How does an accessibility index to urban amenities vary when considering different demographic groups?</a:t>
            </a:r>
          </a:p>
          <a:p>
            <a:pPr marL="571500" indent="-571500" algn="l">
              <a:lnSpc>
                <a:spcPct val="100000"/>
              </a:lnSpc>
              <a:spcBef>
                <a:spcPts val="0"/>
              </a:spcBef>
              <a:spcAft>
                <a:spcPts val="4200"/>
              </a:spcAft>
              <a:buFont typeface="Wingdings" panose="05000000000000000000" pitchFamily="2" charset="2"/>
              <a:buChar char="§"/>
            </a:pPr>
            <a:r>
              <a:rPr lang="en-GB" sz="2800" dirty="0"/>
              <a:t>RQ2 – What urban tissues favour accessibility the most? (quantitative analysis)</a:t>
            </a:r>
          </a:p>
          <a:p>
            <a:pPr marL="571500" indent="-571500" algn="l">
              <a:lnSpc>
                <a:spcPct val="100000"/>
              </a:lnSpc>
              <a:spcBef>
                <a:spcPts val="0"/>
              </a:spcBef>
              <a:spcAft>
                <a:spcPts val="4200"/>
              </a:spcAft>
              <a:buFont typeface="Wingdings" panose="05000000000000000000" pitchFamily="2" charset="2"/>
              <a:buChar char="§"/>
            </a:pPr>
            <a:r>
              <a:rPr lang="en-GB" sz="2800" dirty="0"/>
              <a:t>RQ3 – Can urban tissue simulation help us evaluate the accessibility of future urban developments?</a:t>
            </a:r>
          </a:p>
        </p:txBody>
      </p:sp>
    </p:spTree>
    <p:extLst>
      <p:ext uri="{BB962C8B-B14F-4D97-AF65-F5344CB8AC3E}">
        <p14:creationId xmlns:p14="http://schemas.microsoft.com/office/powerpoint/2010/main" val="3519215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D8372-CA99-4CED-A05F-32EDE3396F70}"/>
              </a:ext>
            </a:extLst>
          </p:cNvPr>
          <p:cNvSpPr>
            <a:spLocks noGrp="1"/>
          </p:cNvSpPr>
          <p:nvPr>
            <p:ph type="title"/>
          </p:nvPr>
        </p:nvSpPr>
        <p:spPr/>
        <p:txBody>
          <a:bodyPr/>
          <a:lstStyle/>
          <a:p>
            <a:r>
              <a:rPr lang="en-GB" dirty="0"/>
              <a:t>Methods &amp; Data</a:t>
            </a:r>
          </a:p>
        </p:txBody>
      </p:sp>
      <p:sp>
        <p:nvSpPr>
          <p:cNvPr id="3" name="Text Placeholder 2">
            <a:extLst>
              <a:ext uri="{FF2B5EF4-FFF2-40B4-BE49-F238E27FC236}">
                <a16:creationId xmlns:a16="http://schemas.microsoft.com/office/drawing/2014/main" id="{AF64BB53-68C8-488B-B27C-7347FBECE2C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820426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BA221C6-D3EA-4EFE-8EDC-5E04F789D847}"/>
              </a:ext>
            </a:extLst>
          </p:cNvPr>
          <p:cNvSpPr txBox="1">
            <a:spLocks/>
          </p:cNvSpPr>
          <p:nvPr/>
        </p:nvSpPr>
        <p:spPr>
          <a:xfrm>
            <a:off x="838200" y="1327002"/>
            <a:ext cx="10515600" cy="93020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dirty="0">
                <a:latin typeface="Helvetica" pitchFamily="2" charset="0"/>
              </a:rPr>
              <a:t>Accessibility score</a:t>
            </a:r>
          </a:p>
        </p:txBody>
      </p:sp>
      <p:sp>
        <p:nvSpPr>
          <p:cNvPr id="7" name="Title 1">
            <a:extLst>
              <a:ext uri="{FF2B5EF4-FFF2-40B4-BE49-F238E27FC236}">
                <a16:creationId xmlns:a16="http://schemas.microsoft.com/office/drawing/2014/main" id="{1182FD50-C8C6-40F1-8B7E-C2EEBF05E012}"/>
              </a:ext>
            </a:extLst>
          </p:cNvPr>
          <p:cNvSpPr txBox="1">
            <a:spLocks/>
          </p:cNvSpPr>
          <p:nvPr/>
        </p:nvSpPr>
        <p:spPr>
          <a:xfrm>
            <a:off x="838200" y="29617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dirty="0">
                <a:latin typeface="Helvetica" pitchFamily="2" charset="0"/>
              </a:rPr>
              <a:t>Morphometric analysis</a:t>
            </a:r>
          </a:p>
        </p:txBody>
      </p:sp>
      <p:sp>
        <p:nvSpPr>
          <p:cNvPr id="8" name="Title 1">
            <a:extLst>
              <a:ext uri="{FF2B5EF4-FFF2-40B4-BE49-F238E27FC236}">
                <a16:creationId xmlns:a16="http://schemas.microsoft.com/office/drawing/2014/main" id="{EDBE56CA-0D5A-407C-A4B4-1C2F911E5287}"/>
              </a:ext>
            </a:extLst>
          </p:cNvPr>
          <p:cNvSpPr txBox="1">
            <a:spLocks/>
          </p:cNvSpPr>
          <p:nvPr/>
        </p:nvSpPr>
        <p:spPr>
          <a:xfrm>
            <a:off x="838200" y="47859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dirty="0">
                <a:latin typeface="Helvetica" pitchFamily="2" charset="0"/>
              </a:rPr>
              <a:t>Urban tissue simulation</a:t>
            </a:r>
          </a:p>
        </p:txBody>
      </p:sp>
      <p:cxnSp>
        <p:nvCxnSpPr>
          <p:cNvPr id="9" name="Straight Arrow Connector 8">
            <a:extLst>
              <a:ext uri="{FF2B5EF4-FFF2-40B4-BE49-F238E27FC236}">
                <a16:creationId xmlns:a16="http://schemas.microsoft.com/office/drawing/2014/main" id="{BA130415-0CFC-48D8-9809-6C96C54CB51D}"/>
              </a:ext>
            </a:extLst>
          </p:cNvPr>
          <p:cNvCxnSpPr>
            <a:cxnSpLocks/>
          </p:cNvCxnSpPr>
          <p:nvPr/>
        </p:nvCxnSpPr>
        <p:spPr>
          <a:xfrm>
            <a:off x="6096000" y="2307241"/>
            <a:ext cx="0" cy="6545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7D8F679-8D88-44F8-946D-5E61FFC2088D}"/>
              </a:ext>
            </a:extLst>
          </p:cNvPr>
          <p:cNvCxnSpPr>
            <a:cxnSpLocks/>
          </p:cNvCxnSpPr>
          <p:nvPr/>
        </p:nvCxnSpPr>
        <p:spPr>
          <a:xfrm>
            <a:off x="6096000" y="4287326"/>
            <a:ext cx="0" cy="6545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8999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BA221C6-D3EA-4EFE-8EDC-5E04F789D847}"/>
              </a:ext>
            </a:extLst>
          </p:cNvPr>
          <p:cNvSpPr txBox="1">
            <a:spLocks/>
          </p:cNvSpPr>
          <p:nvPr/>
        </p:nvSpPr>
        <p:spPr>
          <a:xfrm>
            <a:off x="838200" y="1327002"/>
            <a:ext cx="10515600" cy="93020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dirty="0">
                <a:latin typeface="Helvetica" pitchFamily="2" charset="0"/>
              </a:rPr>
              <a:t>Accessibility score</a:t>
            </a:r>
          </a:p>
        </p:txBody>
      </p:sp>
      <p:sp>
        <p:nvSpPr>
          <p:cNvPr id="7" name="Title 1">
            <a:extLst>
              <a:ext uri="{FF2B5EF4-FFF2-40B4-BE49-F238E27FC236}">
                <a16:creationId xmlns:a16="http://schemas.microsoft.com/office/drawing/2014/main" id="{1182FD50-C8C6-40F1-8B7E-C2EEBF05E012}"/>
              </a:ext>
            </a:extLst>
          </p:cNvPr>
          <p:cNvSpPr txBox="1">
            <a:spLocks/>
          </p:cNvSpPr>
          <p:nvPr/>
        </p:nvSpPr>
        <p:spPr>
          <a:xfrm>
            <a:off x="838200" y="29617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dirty="0">
                <a:latin typeface="Helvetica" pitchFamily="2" charset="0"/>
              </a:rPr>
              <a:t>Morphometric analysis</a:t>
            </a:r>
          </a:p>
        </p:txBody>
      </p:sp>
      <p:sp>
        <p:nvSpPr>
          <p:cNvPr id="8" name="Title 1">
            <a:extLst>
              <a:ext uri="{FF2B5EF4-FFF2-40B4-BE49-F238E27FC236}">
                <a16:creationId xmlns:a16="http://schemas.microsoft.com/office/drawing/2014/main" id="{EDBE56CA-0D5A-407C-A4B4-1C2F911E5287}"/>
              </a:ext>
            </a:extLst>
          </p:cNvPr>
          <p:cNvSpPr txBox="1">
            <a:spLocks/>
          </p:cNvSpPr>
          <p:nvPr/>
        </p:nvSpPr>
        <p:spPr>
          <a:xfrm>
            <a:off x="838200" y="47859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dirty="0">
                <a:latin typeface="Helvetica" pitchFamily="2" charset="0"/>
              </a:rPr>
              <a:t>Urban tissue simulation</a:t>
            </a:r>
          </a:p>
        </p:txBody>
      </p:sp>
      <p:cxnSp>
        <p:nvCxnSpPr>
          <p:cNvPr id="9" name="Straight Arrow Connector 8">
            <a:extLst>
              <a:ext uri="{FF2B5EF4-FFF2-40B4-BE49-F238E27FC236}">
                <a16:creationId xmlns:a16="http://schemas.microsoft.com/office/drawing/2014/main" id="{BA130415-0CFC-48D8-9809-6C96C54CB51D}"/>
              </a:ext>
            </a:extLst>
          </p:cNvPr>
          <p:cNvCxnSpPr>
            <a:cxnSpLocks/>
          </p:cNvCxnSpPr>
          <p:nvPr/>
        </p:nvCxnSpPr>
        <p:spPr>
          <a:xfrm>
            <a:off x="6096000" y="2307241"/>
            <a:ext cx="0" cy="6545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7D8F679-8D88-44F8-946D-5E61FFC2088D}"/>
              </a:ext>
            </a:extLst>
          </p:cNvPr>
          <p:cNvCxnSpPr>
            <a:cxnSpLocks/>
          </p:cNvCxnSpPr>
          <p:nvPr/>
        </p:nvCxnSpPr>
        <p:spPr>
          <a:xfrm>
            <a:off x="6096000" y="4287326"/>
            <a:ext cx="0" cy="6545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DB3B92D6-D017-42D3-B8D4-ED231868C9EF}"/>
              </a:ext>
            </a:extLst>
          </p:cNvPr>
          <p:cNvSpPr/>
          <p:nvPr/>
        </p:nvSpPr>
        <p:spPr>
          <a:xfrm>
            <a:off x="2473234" y="1174173"/>
            <a:ext cx="7367451" cy="29449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1221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52AF-4FAB-457A-94F1-4FE121900E6C}"/>
              </a:ext>
            </a:extLst>
          </p:cNvPr>
          <p:cNvSpPr>
            <a:spLocks noGrp="1"/>
          </p:cNvSpPr>
          <p:nvPr>
            <p:ph type="title"/>
          </p:nvPr>
        </p:nvSpPr>
        <p:spPr/>
        <p:txBody>
          <a:bodyPr/>
          <a:lstStyle/>
          <a:p>
            <a:r>
              <a:rPr lang="en-GB" dirty="0"/>
              <a:t>Methods &amp; Data</a:t>
            </a:r>
          </a:p>
        </p:txBody>
      </p:sp>
      <p:pic>
        <p:nvPicPr>
          <p:cNvPr id="4" name="Picture 2">
            <a:extLst>
              <a:ext uri="{FF2B5EF4-FFF2-40B4-BE49-F238E27FC236}">
                <a16:creationId xmlns:a16="http://schemas.microsoft.com/office/drawing/2014/main" id="{413C8A3D-2E13-46F3-A7E7-765C79E75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410" y="2135505"/>
            <a:ext cx="1059180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954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52AF-4FAB-457A-94F1-4FE121900E6C}"/>
              </a:ext>
            </a:extLst>
          </p:cNvPr>
          <p:cNvSpPr>
            <a:spLocks noGrp="1"/>
          </p:cNvSpPr>
          <p:nvPr>
            <p:ph type="title"/>
          </p:nvPr>
        </p:nvSpPr>
        <p:spPr/>
        <p:txBody>
          <a:bodyPr/>
          <a:lstStyle/>
          <a:p>
            <a:r>
              <a:rPr lang="en-GB" dirty="0"/>
              <a:t>Methods &amp; Data</a:t>
            </a:r>
          </a:p>
        </p:txBody>
      </p:sp>
      <p:pic>
        <p:nvPicPr>
          <p:cNvPr id="2050" name="Picture 2">
            <a:extLst>
              <a:ext uri="{FF2B5EF4-FFF2-40B4-BE49-F238E27FC236}">
                <a16:creationId xmlns:a16="http://schemas.microsoft.com/office/drawing/2014/main" id="{B2DFE7C7-0A8A-48C5-9760-83C3BE236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914" y="2348865"/>
            <a:ext cx="7796212" cy="35865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1A62F12-BFCB-4A22-A2A7-25B0C329C5A6}"/>
                  </a:ext>
                </a:extLst>
              </p:cNvPr>
              <p:cNvSpPr txBox="1"/>
              <p:nvPr/>
            </p:nvSpPr>
            <p:spPr>
              <a:xfrm>
                <a:off x="4363275" y="5337919"/>
                <a:ext cx="7314375" cy="465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𝑓</m:t>
                      </m:r>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𝑛</m:t>
                          </m:r>
                        </m:e>
                        <m:sub>
                          <m:r>
                            <a:rPr lang="en-GB" sz="2800" b="0" i="1" smtClean="0">
                              <a:latin typeface="Cambria Math" panose="02040503050406030204" pitchFamily="18" charset="0"/>
                            </a:rPr>
                            <m:t>𝑎𝑚𝑒𝑛𝑖𝑡𝑖𝑒𝑠</m:t>
                          </m:r>
                        </m:sub>
                      </m:sSub>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𝑣</m:t>
                          </m:r>
                        </m:e>
                        <m:sub>
                          <m:r>
                            <a:rPr lang="en-GB" sz="2800" b="0" i="1" smtClean="0">
                              <a:latin typeface="Cambria Math" panose="02040503050406030204" pitchFamily="18" charset="0"/>
                            </a:rPr>
                            <m:t>𝑎𝑚𝑒𝑛𝑖𝑡𝑖𝑒𝑠</m:t>
                          </m:r>
                        </m:sub>
                      </m:sSub>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𝑑</m:t>
                          </m:r>
                        </m:e>
                        <m:sub>
                          <m:r>
                            <a:rPr lang="en-GB" sz="2800" b="0" i="1" smtClean="0">
                              <a:latin typeface="Cambria Math" panose="02040503050406030204" pitchFamily="18" charset="0"/>
                            </a:rPr>
                            <m:t>𝑎𝑚𝑒𝑛𝑖𝑡𝑖𝑒𝑠</m:t>
                          </m:r>
                        </m:sub>
                      </m:sSub>
                      <m:r>
                        <a:rPr lang="en-GB" sz="2800" b="0" i="1" smtClean="0">
                          <a:latin typeface="Cambria Math" panose="02040503050406030204" pitchFamily="18" charset="0"/>
                        </a:rPr>
                        <m:t> ,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𝑟</m:t>
                          </m:r>
                        </m:e>
                        <m:sub>
                          <m:r>
                            <a:rPr lang="en-GB" sz="2800" b="0" i="1" smtClean="0">
                              <a:latin typeface="Cambria Math" panose="02040503050406030204" pitchFamily="18" charset="0"/>
                            </a:rPr>
                            <m:t>𝑒𝑓𝑓𝑖𝑐𝑖𝑒𝑛𝑐𝑦</m:t>
                          </m:r>
                        </m:sub>
                      </m:sSub>
                      <m:r>
                        <a:rPr lang="en-GB" sz="2800" b="0" i="1" smtClean="0">
                          <a:latin typeface="Cambria Math" panose="02040503050406030204" pitchFamily="18" charset="0"/>
                        </a:rPr>
                        <m:t>)</m:t>
                      </m:r>
                    </m:oMath>
                  </m:oMathPara>
                </a14:m>
                <a:endParaRPr lang="en-GB" sz="2800" dirty="0"/>
              </a:p>
            </p:txBody>
          </p:sp>
        </mc:Choice>
        <mc:Fallback xmlns="">
          <p:sp>
            <p:nvSpPr>
              <p:cNvPr id="3" name="TextBox 2">
                <a:extLst>
                  <a:ext uri="{FF2B5EF4-FFF2-40B4-BE49-F238E27FC236}">
                    <a16:creationId xmlns:a16="http://schemas.microsoft.com/office/drawing/2014/main" id="{91A62F12-BFCB-4A22-A2A7-25B0C329C5A6}"/>
                  </a:ext>
                </a:extLst>
              </p:cNvPr>
              <p:cNvSpPr txBox="1">
                <a:spLocks noRot="1" noChangeAspect="1" noMove="1" noResize="1" noEditPoints="1" noAdjustHandles="1" noChangeArrowheads="1" noChangeShapeType="1" noTextEdit="1"/>
              </p:cNvSpPr>
              <p:nvPr/>
            </p:nvSpPr>
            <p:spPr>
              <a:xfrm>
                <a:off x="4363275" y="5337919"/>
                <a:ext cx="7314375" cy="465384"/>
              </a:xfrm>
              <a:prstGeom prst="rect">
                <a:avLst/>
              </a:prstGeom>
              <a:blipFill>
                <a:blip r:embed="rId3"/>
                <a:stretch>
                  <a:fillRect/>
                </a:stretch>
              </a:blipFill>
            </p:spPr>
            <p:txBody>
              <a:bodyPr/>
              <a:lstStyle/>
              <a:p>
                <a:r>
                  <a:rPr lang="en-GB">
                    <a:noFill/>
                  </a:rPr>
                  <a:t> </a:t>
                </a:r>
              </a:p>
            </p:txBody>
          </p:sp>
        </mc:Fallback>
      </mc:AlternateContent>
      <p:cxnSp>
        <p:nvCxnSpPr>
          <p:cNvPr id="5" name="Straight Arrow Connector 4">
            <a:extLst>
              <a:ext uri="{FF2B5EF4-FFF2-40B4-BE49-F238E27FC236}">
                <a16:creationId xmlns:a16="http://schemas.microsoft.com/office/drawing/2014/main" id="{EED2F319-7845-4203-92FB-F5596D4E4CE9}"/>
              </a:ext>
            </a:extLst>
          </p:cNvPr>
          <p:cNvCxnSpPr>
            <a:cxnSpLocks/>
          </p:cNvCxnSpPr>
          <p:nvPr/>
        </p:nvCxnSpPr>
        <p:spPr>
          <a:xfrm>
            <a:off x="9326880" y="4697730"/>
            <a:ext cx="0" cy="5081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6" name="Picture 2" descr="Rapid Realistic Routing with R5 • r5r">
            <a:extLst>
              <a:ext uri="{FF2B5EF4-FFF2-40B4-BE49-F238E27FC236}">
                <a16:creationId xmlns:a16="http://schemas.microsoft.com/office/drawing/2014/main" id="{0CE9783C-4DC8-4797-A212-F11E3BD33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248" y="1117542"/>
            <a:ext cx="2130302" cy="24626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E67EC4-F8F5-4B19-87DC-7984AF6FF863}"/>
              </a:ext>
            </a:extLst>
          </p:cNvPr>
          <p:cNvSpPr txBox="1"/>
          <p:nvPr/>
        </p:nvSpPr>
        <p:spPr>
          <a:xfrm>
            <a:off x="433835" y="3680456"/>
            <a:ext cx="2161309" cy="923330"/>
          </a:xfrm>
          <a:prstGeom prst="rect">
            <a:avLst/>
          </a:prstGeom>
          <a:noFill/>
        </p:spPr>
        <p:txBody>
          <a:bodyPr wrap="square" rtlCol="0">
            <a:spAutoFit/>
          </a:bodyPr>
          <a:lstStyle/>
          <a:p>
            <a:r>
              <a:rPr lang="en-GB" dirty="0"/>
              <a:t>Selected cities in Europe and North America</a:t>
            </a:r>
          </a:p>
        </p:txBody>
      </p:sp>
      <p:sp>
        <p:nvSpPr>
          <p:cNvPr id="9" name="TextBox 8">
            <a:extLst>
              <a:ext uri="{FF2B5EF4-FFF2-40B4-BE49-F238E27FC236}">
                <a16:creationId xmlns:a16="http://schemas.microsoft.com/office/drawing/2014/main" id="{846D777C-1ADB-4F19-AF3F-FDCA06C8DEED}"/>
              </a:ext>
            </a:extLst>
          </p:cNvPr>
          <p:cNvSpPr txBox="1"/>
          <p:nvPr/>
        </p:nvSpPr>
        <p:spPr>
          <a:xfrm>
            <a:off x="433835" y="6222288"/>
            <a:ext cx="10839450" cy="461665"/>
          </a:xfrm>
          <a:prstGeom prst="rect">
            <a:avLst/>
          </a:prstGeom>
          <a:noFill/>
        </p:spPr>
        <p:txBody>
          <a:bodyPr wrap="square">
            <a:spAutoFit/>
          </a:bodyPr>
          <a:lstStyle/>
          <a:p>
            <a:r>
              <a:rPr lang="en-GB" sz="1200" dirty="0">
                <a:solidFill>
                  <a:srgbClr val="000000"/>
                </a:solidFill>
                <a:latin typeface="+mj-lt"/>
              </a:rPr>
              <a:t>Pereira, Rafael H. M., Marcus Saraiva, Daniel </a:t>
            </a:r>
            <a:r>
              <a:rPr lang="en-GB" sz="1200" dirty="0" err="1">
                <a:solidFill>
                  <a:srgbClr val="000000"/>
                </a:solidFill>
                <a:latin typeface="+mj-lt"/>
              </a:rPr>
              <a:t>Herszenhut</a:t>
            </a:r>
            <a:r>
              <a:rPr lang="en-GB" sz="1200" dirty="0">
                <a:solidFill>
                  <a:srgbClr val="000000"/>
                </a:solidFill>
                <a:latin typeface="+mj-lt"/>
              </a:rPr>
              <a:t>, Carlos </a:t>
            </a:r>
            <a:r>
              <a:rPr lang="en-GB" sz="1200" dirty="0" err="1">
                <a:solidFill>
                  <a:srgbClr val="000000"/>
                </a:solidFill>
                <a:latin typeface="+mj-lt"/>
              </a:rPr>
              <a:t>Kaue</a:t>
            </a:r>
            <a:r>
              <a:rPr lang="en-GB" sz="1200" dirty="0">
                <a:solidFill>
                  <a:srgbClr val="000000"/>
                </a:solidFill>
                <a:latin typeface="+mj-lt"/>
              </a:rPr>
              <a:t> Vieira Braga, and Matthew Wigginton Conway. 2021. “R5r: Rapid Realistic Routing on Multimodal Transport Networks with R5 in R.” Findings, March.</a:t>
            </a:r>
          </a:p>
        </p:txBody>
      </p:sp>
    </p:spTree>
    <p:extLst>
      <p:ext uri="{BB962C8B-B14F-4D97-AF65-F5344CB8AC3E}">
        <p14:creationId xmlns:p14="http://schemas.microsoft.com/office/powerpoint/2010/main" val="3814567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52AF-4FAB-457A-94F1-4FE121900E6C}"/>
              </a:ext>
            </a:extLst>
          </p:cNvPr>
          <p:cNvSpPr>
            <a:spLocks noGrp="1"/>
          </p:cNvSpPr>
          <p:nvPr>
            <p:ph type="title"/>
          </p:nvPr>
        </p:nvSpPr>
        <p:spPr/>
        <p:txBody>
          <a:bodyPr/>
          <a:lstStyle/>
          <a:p>
            <a:r>
              <a:rPr lang="en-GB" dirty="0"/>
              <a:t>Methods &amp; Data</a:t>
            </a:r>
          </a:p>
        </p:txBody>
      </p:sp>
      <p:pic>
        <p:nvPicPr>
          <p:cNvPr id="4098" name="Picture 2">
            <a:extLst>
              <a:ext uri="{FF2B5EF4-FFF2-40B4-BE49-F238E27FC236}">
                <a16:creationId xmlns:a16="http://schemas.microsoft.com/office/drawing/2014/main" id="{69C6E694-27DB-443C-91C5-776D2FE8C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053" y="2616518"/>
            <a:ext cx="9827893" cy="3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398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52AF-4FAB-457A-94F1-4FE121900E6C}"/>
              </a:ext>
            </a:extLst>
          </p:cNvPr>
          <p:cNvSpPr>
            <a:spLocks noGrp="1"/>
          </p:cNvSpPr>
          <p:nvPr>
            <p:ph type="title"/>
          </p:nvPr>
        </p:nvSpPr>
        <p:spPr/>
        <p:txBody>
          <a:bodyPr/>
          <a:lstStyle/>
          <a:p>
            <a:r>
              <a:rPr lang="en-GB" dirty="0"/>
              <a:t>Methods &amp; Data</a:t>
            </a:r>
          </a:p>
        </p:txBody>
      </p:sp>
      <p:pic>
        <p:nvPicPr>
          <p:cNvPr id="4" name="Picture 4">
            <a:extLst>
              <a:ext uri="{FF2B5EF4-FFF2-40B4-BE49-F238E27FC236}">
                <a16:creationId xmlns:a16="http://schemas.microsoft.com/office/drawing/2014/main" id="{01B832E2-8C2B-485B-B396-F5AFC3FD5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156" y="2337434"/>
            <a:ext cx="8239688" cy="36861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omepy documentation — momepy 0.5.3 documentation">
            <a:extLst>
              <a:ext uri="{FF2B5EF4-FFF2-40B4-BE49-F238E27FC236}">
                <a16:creationId xmlns:a16="http://schemas.microsoft.com/office/drawing/2014/main" id="{1FB7E41B-756E-4E98-AAA1-355E45A5B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545" y="2152650"/>
            <a:ext cx="3571875" cy="12763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1F8F71-A8F0-4D22-92E8-C86C72BB6B09}"/>
              </a:ext>
            </a:extLst>
          </p:cNvPr>
          <p:cNvSpPr txBox="1"/>
          <p:nvPr/>
        </p:nvSpPr>
        <p:spPr>
          <a:xfrm>
            <a:off x="377970" y="6354375"/>
            <a:ext cx="10839450" cy="276999"/>
          </a:xfrm>
          <a:prstGeom prst="rect">
            <a:avLst/>
          </a:prstGeom>
          <a:noFill/>
        </p:spPr>
        <p:txBody>
          <a:bodyPr wrap="square">
            <a:spAutoFit/>
          </a:bodyPr>
          <a:lstStyle/>
          <a:p>
            <a:r>
              <a:rPr lang="en-GB" sz="1200" dirty="0">
                <a:solidFill>
                  <a:srgbClr val="000000"/>
                </a:solidFill>
                <a:latin typeface="+mj-lt"/>
              </a:rPr>
              <a:t>Fleischmann, Martin. (2019). </a:t>
            </a:r>
            <a:r>
              <a:rPr lang="en-GB" sz="1200" dirty="0" err="1">
                <a:solidFill>
                  <a:srgbClr val="000000"/>
                </a:solidFill>
                <a:latin typeface="+mj-lt"/>
              </a:rPr>
              <a:t>momepy</a:t>
            </a:r>
            <a:r>
              <a:rPr lang="en-GB" sz="1200" dirty="0">
                <a:solidFill>
                  <a:srgbClr val="000000"/>
                </a:solidFill>
                <a:latin typeface="+mj-lt"/>
              </a:rPr>
              <a:t>: Urban Morphology Measuring Toolkit. Journal of Open Source Software. 4. 1807.</a:t>
            </a:r>
          </a:p>
        </p:txBody>
      </p:sp>
    </p:spTree>
    <p:extLst>
      <p:ext uri="{BB962C8B-B14F-4D97-AF65-F5344CB8AC3E}">
        <p14:creationId xmlns:p14="http://schemas.microsoft.com/office/powerpoint/2010/main" val="1159134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CCAACE-815D-4A79-875A-B7EFC28F7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map of the world&#10;&#10;Description automatically generated with medium confidence">
            <a:extLst>
              <a:ext uri="{FF2B5EF4-FFF2-40B4-BE49-F238E27FC236}">
                <a16:creationId xmlns:a16="http://schemas.microsoft.com/office/drawing/2014/main" id="{C8B5209A-2D01-4607-A83F-B45DAB3F8092}"/>
              </a:ext>
            </a:extLst>
          </p:cNvPr>
          <p:cNvPicPr>
            <a:picLocks noChangeAspect="1"/>
          </p:cNvPicPr>
          <p:nvPr/>
        </p:nvPicPr>
        <p:blipFill rotWithShape="1">
          <a:blip r:embed="rId2">
            <a:extLst>
              <a:ext uri="{28A0092B-C50C-407E-A947-70E740481C1C}">
                <a14:useLocalDpi xmlns:a14="http://schemas.microsoft.com/office/drawing/2010/main" val="0"/>
              </a:ext>
            </a:extLst>
          </a:blip>
          <a:srcRect t="156" r="1" b="1"/>
          <a:stretch/>
        </p:blipFill>
        <p:spPr>
          <a:xfrm>
            <a:off x="20" y="160020"/>
            <a:ext cx="6095980" cy="6697980"/>
          </a:xfrm>
          <a:prstGeom prst="rect">
            <a:avLst/>
          </a:prstGeom>
        </p:spPr>
      </p:pic>
      <p:pic>
        <p:nvPicPr>
          <p:cNvPr id="2" name="Content Placeholder 4" descr="A picture containing web, outdoor object&#10;&#10;Description automatically generated">
            <a:extLst>
              <a:ext uri="{FF2B5EF4-FFF2-40B4-BE49-F238E27FC236}">
                <a16:creationId xmlns:a16="http://schemas.microsoft.com/office/drawing/2014/main" id="{FEC7EEF5-1BBC-4CB7-B3CB-C76DE16BE8EE}"/>
              </a:ext>
            </a:extLst>
          </p:cNvPr>
          <p:cNvPicPr>
            <a:picLocks noChangeAspect="1"/>
          </p:cNvPicPr>
          <p:nvPr/>
        </p:nvPicPr>
        <p:blipFill rotWithShape="1">
          <a:blip r:embed="rId3">
            <a:extLst>
              <a:ext uri="{28A0092B-C50C-407E-A947-70E740481C1C}">
                <a14:useLocalDpi xmlns:a14="http://schemas.microsoft.com/office/drawing/2010/main" val="0"/>
              </a:ext>
            </a:extLst>
          </a:blip>
          <a:srcRect t="719" r="-1" b="-1"/>
          <a:stretch/>
        </p:blipFill>
        <p:spPr>
          <a:xfrm>
            <a:off x="6096000" y="160020"/>
            <a:ext cx="6096000" cy="6697980"/>
          </a:xfrm>
          <a:prstGeom prst="rect">
            <a:avLst/>
          </a:prstGeom>
        </p:spPr>
      </p:pic>
    </p:spTree>
    <p:extLst>
      <p:ext uri="{BB962C8B-B14F-4D97-AF65-F5344CB8AC3E}">
        <p14:creationId xmlns:p14="http://schemas.microsoft.com/office/powerpoint/2010/main" val="624227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6EC473-D087-4DA6-8D86-7EE639900761}"/>
              </a:ext>
            </a:extLst>
          </p:cNvPr>
          <p:cNvSpPr>
            <a:spLocks noGrp="1"/>
          </p:cNvSpPr>
          <p:nvPr>
            <p:ph type="title"/>
          </p:nvPr>
        </p:nvSpPr>
        <p:spPr/>
        <p:txBody>
          <a:bodyPr/>
          <a:lstStyle/>
          <a:p>
            <a:r>
              <a:rPr lang="en-GB" dirty="0"/>
              <a:t>Contents</a:t>
            </a:r>
          </a:p>
        </p:txBody>
      </p:sp>
      <p:sp>
        <p:nvSpPr>
          <p:cNvPr id="4" name="Content Placeholder 3">
            <a:extLst>
              <a:ext uri="{FF2B5EF4-FFF2-40B4-BE49-F238E27FC236}">
                <a16:creationId xmlns:a16="http://schemas.microsoft.com/office/drawing/2014/main" id="{E09CF7C0-F8FA-4560-85E5-59616C970511}"/>
              </a:ext>
            </a:extLst>
          </p:cNvPr>
          <p:cNvSpPr>
            <a:spLocks noGrp="1"/>
          </p:cNvSpPr>
          <p:nvPr>
            <p:ph idx="1"/>
          </p:nvPr>
        </p:nvSpPr>
        <p:spPr/>
        <p:txBody>
          <a:bodyPr>
            <a:normAutofit fontScale="92500" lnSpcReduction="20000"/>
          </a:bodyPr>
          <a:lstStyle/>
          <a:p>
            <a:pPr marL="857250" indent="-857250" algn="l">
              <a:buFont typeface="+mj-lt"/>
              <a:buAutoNum type="romanUcPeriod"/>
            </a:pPr>
            <a:r>
              <a:rPr lang="en-GB" dirty="0"/>
              <a:t>Background</a:t>
            </a:r>
          </a:p>
          <a:p>
            <a:pPr marL="857250" indent="-857250" algn="l">
              <a:buFont typeface="+mj-lt"/>
              <a:buAutoNum type="romanUcPeriod"/>
            </a:pPr>
            <a:r>
              <a:rPr lang="en-GB" dirty="0"/>
              <a:t>Research Gap &amp; Question</a:t>
            </a:r>
          </a:p>
          <a:p>
            <a:pPr marL="857250" indent="-857250" algn="l">
              <a:buFont typeface="+mj-lt"/>
              <a:buAutoNum type="romanUcPeriod"/>
            </a:pPr>
            <a:r>
              <a:rPr lang="en-GB" dirty="0"/>
              <a:t>Methods &amp; Data</a:t>
            </a:r>
          </a:p>
          <a:p>
            <a:pPr marL="857250" indent="-857250" algn="l">
              <a:buFont typeface="+mj-lt"/>
              <a:buAutoNum type="romanUcPeriod"/>
            </a:pPr>
            <a:r>
              <a:rPr lang="en-GB" dirty="0"/>
              <a:t>Sample Results</a:t>
            </a:r>
          </a:p>
          <a:p>
            <a:pPr marL="857250" indent="-857250" algn="l">
              <a:buFont typeface="+mj-lt"/>
              <a:buAutoNum type="romanUcPeriod"/>
            </a:pPr>
            <a:r>
              <a:rPr lang="en-GB" dirty="0"/>
              <a:t>Future Work &amp; Limitations</a:t>
            </a:r>
          </a:p>
        </p:txBody>
      </p:sp>
    </p:spTree>
    <p:extLst>
      <p:ext uri="{BB962C8B-B14F-4D97-AF65-F5344CB8AC3E}">
        <p14:creationId xmlns:p14="http://schemas.microsoft.com/office/powerpoint/2010/main" val="241282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E84C7-D0CB-4BEB-8975-02ACF1BA9F41}"/>
              </a:ext>
            </a:extLst>
          </p:cNvPr>
          <p:cNvSpPr>
            <a:spLocks noGrp="1"/>
          </p:cNvSpPr>
          <p:nvPr>
            <p:ph type="title"/>
          </p:nvPr>
        </p:nvSpPr>
        <p:spPr/>
        <p:txBody>
          <a:bodyPr/>
          <a:lstStyle/>
          <a:p>
            <a:r>
              <a:rPr lang="en-GB" dirty="0"/>
              <a:t>Sample Results</a:t>
            </a:r>
          </a:p>
        </p:txBody>
      </p:sp>
      <p:sp>
        <p:nvSpPr>
          <p:cNvPr id="3" name="Text Placeholder 2">
            <a:extLst>
              <a:ext uri="{FF2B5EF4-FFF2-40B4-BE49-F238E27FC236}">
                <a16:creationId xmlns:a16="http://schemas.microsoft.com/office/drawing/2014/main" id="{8B69FB8C-09A1-4301-BD7D-C0C48B1D161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929126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B7C0E06-6EE7-4DC1-8358-E6A2581DF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Background pattern&#10;&#10;Description automatically generated">
            <a:extLst>
              <a:ext uri="{FF2B5EF4-FFF2-40B4-BE49-F238E27FC236}">
                <a16:creationId xmlns:a16="http://schemas.microsoft.com/office/drawing/2014/main" id="{D6B1D21D-E6B7-4D39-94D8-819E36F4A360}"/>
              </a:ext>
            </a:extLst>
          </p:cNvPr>
          <p:cNvPicPr>
            <a:picLocks noChangeAspect="1"/>
          </p:cNvPicPr>
          <p:nvPr/>
        </p:nvPicPr>
        <p:blipFill rotWithShape="1">
          <a:blip r:embed="rId2">
            <a:extLst>
              <a:ext uri="{28A0092B-C50C-407E-A947-70E740481C1C}">
                <a14:useLocalDpi xmlns:a14="http://schemas.microsoft.com/office/drawing/2010/main" val="0"/>
              </a:ext>
            </a:extLst>
          </a:blip>
          <a:srcRect t="1981" r="-1" b="-1"/>
          <a:stretch/>
        </p:blipFill>
        <p:spPr>
          <a:xfrm>
            <a:off x="6201584" y="557190"/>
            <a:ext cx="5346948" cy="5743612"/>
          </a:xfrm>
          <a:prstGeom prst="rect">
            <a:avLst/>
          </a:prstGeom>
        </p:spPr>
      </p:pic>
      <p:pic>
        <p:nvPicPr>
          <p:cNvPr id="4" name="Content Placeholder 12">
            <a:extLst>
              <a:ext uri="{FF2B5EF4-FFF2-40B4-BE49-F238E27FC236}">
                <a16:creationId xmlns:a16="http://schemas.microsoft.com/office/drawing/2014/main" id="{C9D59561-8FEC-4865-A0B6-B84F400F559C}"/>
              </a:ext>
            </a:extLst>
          </p:cNvPr>
          <p:cNvPicPr>
            <a:picLocks noChangeAspect="1"/>
          </p:cNvPicPr>
          <p:nvPr/>
        </p:nvPicPr>
        <p:blipFill rotWithShape="1">
          <a:blip r:embed="rId3">
            <a:extLst>
              <a:ext uri="{28A0092B-C50C-407E-A947-70E740481C1C}">
                <a14:useLocalDpi xmlns:a14="http://schemas.microsoft.com/office/drawing/2010/main" val="0"/>
              </a:ext>
            </a:extLst>
          </a:blip>
          <a:srcRect t="1324" r="2" b="1267"/>
          <a:stretch/>
        </p:blipFill>
        <p:spPr>
          <a:xfrm>
            <a:off x="835994" y="557190"/>
            <a:ext cx="5365590" cy="5743612"/>
          </a:xfrm>
          <a:prstGeom prst="rect">
            <a:avLst/>
          </a:prstGeom>
        </p:spPr>
      </p:pic>
    </p:spTree>
    <p:extLst>
      <p:ext uri="{BB962C8B-B14F-4D97-AF65-F5344CB8AC3E}">
        <p14:creationId xmlns:p14="http://schemas.microsoft.com/office/powerpoint/2010/main" val="2266057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10AFA6A-3273-4804-B247-89AC11764A20}"/>
              </a:ext>
            </a:extLst>
          </p:cNvPr>
          <p:cNvSpPr txBox="1">
            <a:spLocks/>
          </p:cNvSpPr>
          <p:nvPr/>
        </p:nvSpPr>
        <p:spPr>
          <a:xfrm>
            <a:off x="114300" y="89824"/>
            <a:ext cx="47589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latin typeface="Helvetica" pitchFamily="2" charset="0"/>
              </a:rPr>
              <a:t>“Accessibility” score for adults in Caen for a 15 min walking distance.</a:t>
            </a:r>
          </a:p>
        </p:txBody>
      </p:sp>
      <p:sp>
        <p:nvSpPr>
          <p:cNvPr id="6" name="Title 1">
            <a:extLst>
              <a:ext uri="{FF2B5EF4-FFF2-40B4-BE49-F238E27FC236}">
                <a16:creationId xmlns:a16="http://schemas.microsoft.com/office/drawing/2014/main" id="{80B850B8-355A-4AFE-85D6-A5619A421E51}"/>
              </a:ext>
            </a:extLst>
          </p:cNvPr>
          <p:cNvSpPr txBox="1">
            <a:spLocks/>
          </p:cNvSpPr>
          <p:nvPr/>
        </p:nvSpPr>
        <p:spPr>
          <a:xfrm>
            <a:off x="4987546" y="81280"/>
            <a:ext cx="45201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dirty="0">
                <a:latin typeface="Helvetica" pitchFamily="2" charset="0"/>
              </a:rPr>
              <a:t>“Accessibility” score for seniors in Caen for a 15 min walking distance.</a:t>
            </a:r>
          </a:p>
        </p:txBody>
      </p:sp>
      <p:pic>
        <p:nvPicPr>
          <p:cNvPr id="3" name="Picture 2" descr="A picture containing text&#10;&#10;Description automatically generated">
            <a:extLst>
              <a:ext uri="{FF2B5EF4-FFF2-40B4-BE49-F238E27FC236}">
                <a16:creationId xmlns:a16="http://schemas.microsoft.com/office/drawing/2014/main" id="{D00B4D16-50B3-42F2-BEB2-523A0BCF6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8645"/>
            <a:ext cx="12192000" cy="5498075"/>
          </a:xfrm>
          <a:prstGeom prst="rect">
            <a:avLst/>
          </a:prstGeom>
        </p:spPr>
      </p:pic>
    </p:spTree>
    <p:extLst>
      <p:ext uri="{BB962C8B-B14F-4D97-AF65-F5344CB8AC3E}">
        <p14:creationId xmlns:p14="http://schemas.microsoft.com/office/powerpoint/2010/main" val="2872701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05A15E3-5C69-4EDB-A00C-E41463D16799}"/>
              </a:ext>
            </a:extLst>
          </p:cNvPr>
          <p:cNvGrpSpPr/>
          <p:nvPr/>
        </p:nvGrpSpPr>
        <p:grpSpPr>
          <a:xfrm>
            <a:off x="356809" y="1123101"/>
            <a:ext cx="11478382" cy="4611799"/>
            <a:chOff x="198119" y="643799"/>
            <a:chExt cx="11478382" cy="4611799"/>
          </a:xfrm>
        </p:grpSpPr>
        <p:pic>
          <p:nvPicPr>
            <p:cNvPr id="2" name="Content Placeholder 4" descr="A screenshot of a computer&#10;&#10;Description automatically generated with low confidence">
              <a:extLst>
                <a:ext uri="{FF2B5EF4-FFF2-40B4-BE49-F238E27FC236}">
                  <a16:creationId xmlns:a16="http://schemas.microsoft.com/office/drawing/2014/main" id="{86047F8E-E89F-4D26-A091-3397A6979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602401"/>
              <a:ext cx="10905066" cy="3653197"/>
            </a:xfrm>
            <a:prstGeom prst="rect">
              <a:avLst/>
            </a:prstGeom>
          </p:spPr>
        </p:pic>
        <p:sp>
          <p:nvSpPr>
            <p:cNvPr id="3" name="Title 1">
              <a:extLst>
                <a:ext uri="{FF2B5EF4-FFF2-40B4-BE49-F238E27FC236}">
                  <a16:creationId xmlns:a16="http://schemas.microsoft.com/office/drawing/2014/main" id="{8A156A38-8111-43A7-8BD3-59EE16C3672C}"/>
                </a:ext>
              </a:extLst>
            </p:cNvPr>
            <p:cNvSpPr txBox="1">
              <a:spLocks/>
            </p:cNvSpPr>
            <p:nvPr/>
          </p:nvSpPr>
          <p:spPr>
            <a:xfrm>
              <a:off x="198119" y="717822"/>
              <a:ext cx="3868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dirty="0">
                  <a:latin typeface="Helvetica" pitchFamily="2" charset="0"/>
                </a:rPr>
                <a:t>Width</a:t>
              </a:r>
            </a:p>
          </p:txBody>
        </p:sp>
        <p:sp>
          <p:nvSpPr>
            <p:cNvPr id="4" name="Title 1">
              <a:extLst>
                <a:ext uri="{FF2B5EF4-FFF2-40B4-BE49-F238E27FC236}">
                  <a16:creationId xmlns:a16="http://schemas.microsoft.com/office/drawing/2014/main" id="{B820B401-12B8-48E5-852D-85B9747C78AC}"/>
                </a:ext>
              </a:extLst>
            </p:cNvPr>
            <p:cNvSpPr txBox="1">
              <a:spLocks/>
            </p:cNvSpPr>
            <p:nvPr/>
          </p:nvSpPr>
          <p:spPr>
            <a:xfrm>
              <a:off x="4066902" y="643799"/>
              <a:ext cx="3868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dirty="0">
                  <a:latin typeface="Helvetica" pitchFamily="2" charset="0"/>
                </a:rPr>
                <a:t>Width deviation</a:t>
              </a:r>
            </a:p>
          </p:txBody>
        </p:sp>
        <p:sp>
          <p:nvSpPr>
            <p:cNvPr id="5" name="Title 1">
              <a:extLst>
                <a:ext uri="{FF2B5EF4-FFF2-40B4-BE49-F238E27FC236}">
                  <a16:creationId xmlns:a16="http://schemas.microsoft.com/office/drawing/2014/main" id="{8037A765-A402-4F4D-BCDB-CB82D2BDA896}"/>
                </a:ext>
              </a:extLst>
            </p:cNvPr>
            <p:cNvSpPr txBox="1">
              <a:spLocks/>
            </p:cNvSpPr>
            <p:nvPr/>
          </p:nvSpPr>
          <p:spPr>
            <a:xfrm>
              <a:off x="7807718" y="643799"/>
              <a:ext cx="3868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dirty="0">
                  <a:latin typeface="Helvetica" pitchFamily="2" charset="0"/>
                </a:rPr>
                <a:t>Openness</a:t>
              </a:r>
            </a:p>
          </p:txBody>
        </p:sp>
      </p:grpSp>
    </p:spTree>
    <p:extLst>
      <p:ext uri="{BB962C8B-B14F-4D97-AF65-F5344CB8AC3E}">
        <p14:creationId xmlns:p14="http://schemas.microsoft.com/office/powerpoint/2010/main" val="3936433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4169C6D-7AED-4A16-A471-C3BED211630B}"/>
              </a:ext>
            </a:extLst>
          </p:cNvPr>
          <p:cNvGrpSpPr/>
          <p:nvPr/>
        </p:nvGrpSpPr>
        <p:grpSpPr>
          <a:xfrm>
            <a:off x="643467" y="295499"/>
            <a:ext cx="10905066" cy="6267003"/>
            <a:chOff x="737735" y="463298"/>
            <a:chExt cx="10905066" cy="6267003"/>
          </a:xfrm>
        </p:grpSpPr>
        <p:pic>
          <p:nvPicPr>
            <p:cNvPr id="2" name="Content Placeholder 4" descr="A screenshot of a computer&#10;&#10;Description automatically generated with low confidence">
              <a:extLst>
                <a:ext uri="{FF2B5EF4-FFF2-40B4-BE49-F238E27FC236}">
                  <a16:creationId xmlns:a16="http://schemas.microsoft.com/office/drawing/2014/main" id="{94096350-5561-43D2-999E-1FE8E49CF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735" y="1277768"/>
              <a:ext cx="10905066" cy="5452533"/>
            </a:xfrm>
            <a:prstGeom prst="rect">
              <a:avLst/>
            </a:prstGeom>
          </p:spPr>
        </p:pic>
        <p:sp>
          <p:nvSpPr>
            <p:cNvPr id="3" name="Title 1">
              <a:extLst>
                <a:ext uri="{FF2B5EF4-FFF2-40B4-BE49-F238E27FC236}">
                  <a16:creationId xmlns:a16="http://schemas.microsoft.com/office/drawing/2014/main" id="{5559B485-592E-4B10-AB7D-CB83960235A7}"/>
                </a:ext>
              </a:extLst>
            </p:cNvPr>
            <p:cNvSpPr txBox="1">
              <a:spLocks/>
            </p:cNvSpPr>
            <p:nvPr/>
          </p:nvSpPr>
          <p:spPr>
            <a:xfrm>
              <a:off x="952262" y="463298"/>
              <a:ext cx="46158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dirty="0">
                  <a:latin typeface="Helvetica" pitchFamily="2" charset="0"/>
                </a:rPr>
                <a:t>Inter-building distance</a:t>
              </a:r>
            </a:p>
          </p:txBody>
        </p:sp>
        <p:sp>
          <p:nvSpPr>
            <p:cNvPr id="4" name="Title 1">
              <a:extLst>
                <a:ext uri="{FF2B5EF4-FFF2-40B4-BE49-F238E27FC236}">
                  <a16:creationId xmlns:a16="http://schemas.microsoft.com/office/drawing/2014/main" id="{B541953B-0D33-4DC7-AC55-40DEB1FBA0D5}"/>
                </a:ext>
              </a:extLst>
            </p:cNvPr>
            <p:cNvSpPr txBox="1">
              <a:spLocks/>
            </p:cNvSpPr>
            <p:nvPr/>
          </p:nvSpPr>
          <p:spPr>
            <a:xfrm>
              <a:off x="7249368" y="463298"/>
              <a:ext cx="3868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dirty="0">
                  <a:latin typeface="Helvetica" pitchFamily="2" charset="0"/>
                </a:rPr>
                <a:t>Adjacency</a:t>
              </a:r>
            </a:p>
          </p:txBody>
        </p:sp>
      </p:grpSp>
    </p:spTree>
    <p:extLst>
      <p:ext uri="{BB962C8B-B14F-4D97-AF65-F5344CB8AC3E}">
        <p14:creationId xmlns:p14="http://schemas.microsoft.com/office/powerpoint/2010/main" val="3699186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Map&#10;&#10;Description automatically generated">
            <a:extLst>
              <a:ext uri="{FF2B5EF4-FFF2-40B4-BE49-F238E27FC236}">
                <a16:creationId xmlns:a16="http://schemas.microsoft.com/office/drawing/2014/main" id="{E689972F-269C-4965-B971-120EDBB5223D}"/>
              </a:ext>
            </a:extLst>
          </p:cNvPr>
          <p:cNvPicPr>
            <a:picLocks noChangeAspect="1"/>
          </p:cNvPicPr>
          <p:nvPr/>
        </p:nvPicPr>
        <p:blipFill rotWithShape="1">
          <a:blip r:embed="rId2">
            <a:extLst>
              <a:ext uri="{28A0092B-C50C-407E-A947-70E740481C1C}">
                <a14:useLocalDpi xmlns:a14="http://schemas.microsoft.com/office/drawing/2010/main" val="0"/>
              </a:ext>
            </a:extLst>
          </a:blip>
          <a:srcRect r="5342"/>
          <a:stretch/>
        </p:blipFill>
        <p:spPr>
          <a:xfrm>
            <a:off x="2889998" y="0"/>
            <a:ext cx="5678967" cy="6990558"/>
          </a:xfrm>
          <a:prstGeom prst="rect">
            <a:avLst/>
          </a:prstGeom>
        </p:spPr>
      </p:pic>
      <p:pic>
        <p:nvPicPr>
          <p:cNvPr id="3" name="Picture 2" descr="Map&#10;&#10;Description automatically generated">
            <a:extLst>
              <a:ext uri="{FF2B5EF4-FFF2-40B4-BE49-F238E27FC236}">
                <a16:creationId xmlns:a16="http://schemas.microsoft.com/office/drawing/2014/main" id="{60AF51A5-E1B1-409A-9FCB-10054E70C393}"/>
              </a:ext>
            </a:extLst>
          </p:cNvPr>
          <p:cNvPicPr>
            <a:picLocks noChangeAspect="1"/>
          </p:cNvPicPr>
          <p:nvPr/>
        </p:nvPicPr>
        <p:blipFill rotWithShape="1">
          <a:blip r:embed="rId2">
            <a:extLst>
              <a:ext uri="{28A0092B-C50C-407E-A947-70E740481C1C}">
                <a14:useLocalDpi xmlns:a14="http://schemas.microsoft.com/office/drawing/2010/main" val="0"/>
              </a:ext>
            </a:extLst>
          </a:blip>
          <a:srcRect l="93389" t="174" r="-116" b="89104"/>
          <a:stretch/>
        </p:blipFill>
        <p:spPr>
          <a:xfrm>
            <a:off x="8861195" y="2356701"/>
            <a:ext cx="1498862" cy="2783604"/>
          </a:xfrm>
          <a:prstGeom prst="rect">
            <a:avLst/>
          </a:prstGeom>
        </p:spPr>
      </p:pic>
      <p:sp>
        <p:nvSpPr>
          <p:cNvPr id="4" name="Title 1">
            <a:extLst>
              <a:ext uri="{FF2B5EF4-FFF2-40B4-BE49-F238E27FC236}">
                <a16:creationId xmlns:a16="http://schemas.microsoft.com/office/drawing/2014/main" id="{1575116C-E0F1-452E-8E9A-689ED68921F4}"/>
              </a:ext>
            </a:extLst>
          </p:cNvPr>
          <p:cNvSpPr txBox="1">
            <a:spLocks/>
          </p:cNvSpPr>
          <p:nvPr/>
        </p:nvSpPr>
        <p:spPr>
          <a:xfrm>
            <a:off x="0" y="367504"/>
            <a:ext cx="46158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dirty="0">
                <a:latin typeface="Helvetica" pitchFamily="2" charset="0"/>
              </a:rPr>
              <a:t>Urban typologies</a:t>
            </a:r>
          </a:p>
        </p:txBody>
      </p:sp>
    </p:spTree>
    <p:extLst>
      <p:ext uri="{BB962C8B-B14F-4D97-AF65-F5344CB8AC3E}">
        <p14:creationId xmlns:p14="http://schemas.microsoft.com/office/powerpoint/2010/main" val="1993758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98E2-7F29-4AC2-93B3-7E118F42DD33}"/>
              </a:ext>
            </a:extLst>
          </p:cNvPr>
          <p:cNvSpPr>
            <a:spLocks noGrp="1"/>
          </p:cNvSpPr>
          <p:nvPr>
            <p:ph type="title"/>
          </p:nvPr>
        </p:nvSpPr>
        <p:spPr/>
        <p:txBody>
          <a:bodyPr/>
          <a:lstStyle/>
          <a:p>
            <a:r>
              <a:rPr lang="en-GB" dirty="0"/>
              <a:t>Future Work &amp; Limitations</a:t>
            </a:r>
          </a:p>
        </p:txBody>
      </p:sp>
      <p:sp>
        <p:nvSpPr>
          <p:cNvPr id="3" name="Text Placeholder 2">
            <a:extLst>
              <a:ext uri="{FF2B5EF4-FFF2-40B4-BE49-F238E27FC236}">
                <a16:creationId xmlns:a16="http://schemas.microsoft.com/office/drawing/2014/main" id="{6D180DFB-DBBC-4885-BDE3-740E92332803}"/>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67955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D18E41-9B85-443C-8EB4-F99E3D5893BC}"/>
              </a:ext>
            </a:extLst>
          </p:cNvPr>
          <p:cNvSpPr>
            <a:spLocks noGrp="1"/>
          </p:cNvSpPr>
          <p:nvPr>
            <p:ph type="title"/>
          </p:nvPr>
        </p:nvSpPr>
        <p:spPr/>
        <p:txBody>
          <a:bodyPr/>
          <a:lstStyle/>
          <a:p>
            <a:r>
              <a:rPr lang="en-GB" dirty="0"/>
              <a:t>Future Work</a:t>
            </a:r>
          </a:p>
        </p:txBody>
      </p:sp>
      <p:sp>
        <p:nvSpPr>
          <p:cNvPr id="5" name="Content Placeholder 4">
            <a:extLst>
              <a:ext uri="{FF2B5EF4-FFF2-40B4-BE49-F238E27FC236}">
                <a16:creationId xmlns:a16="http://schemas.microsoft.com/office/drawing/2014/main" id="{CD057AF8-5D1A-4D16-B872-DF1FDFF1C1C9}"/>
              </a:ext>
            </a:extLst>
          </p:cNvPr>
          <p:cNvSpPr>
            <a:spLocks noGrp="1"/>
          </p:cNvSpPr>
          <p:nvPr>
            <p:ph idx="1"/>
          </p:nvPr>
        </p:nvSpPr>
        <p:spPr/>
        <p:txBody>
          <a:bodyPr>
            <a:normAutofit fontScale="77500" lnSpcReduction="20000"/>
          </a:bodyPr>
          <a:lstStyle/>
          <a:p>
            <a:pPr marL="571500" indent="-571500" algn="l">
              <a:lnSpc>
                <a:spcPct val="100000"/>
              </a:lnSpc>
              <a:spcBef>
                <a:spcPts val="0"/>
              </a:spcBef>
              <a:spcAft>
                <a:spcPts val="4200"/>
              </a:spcAft>
              <a:buFont typeface="Wingdings" panose="05000000000000000000" pitchFamily="2" charset="2"/>
              <a:buChar char="§"/>
            </a:pPr>
            <a:endParaRPr lang="en-GB" sz="3200" dirty="0"/>
          </a:p>
          <a:p>
            <a:pPr marL="571500" indent="-571500" algn="l">
              <a:lnSpc>
                <a:spcPct val="100000"/>
              </a:lnSpc>
              <a:spcBef>
                <a:spcPts val="0"/>
              </a:spcBef>
              <a:spcAft>
                <a:spcPts val="4200"/>
              </a:spcAft>
              <a:buFont typeface="Wingdings" panose="05000000000000000000" pitchFamily="2" charset="2"/>
              <a:buChar char="§"/>
            </a:pPr>
            <a:r>
              <a:rPr lang="en-GB" sz="3200" dirty="0"/>
              <a:t>Time Use Survey for amenity weighting - UK</a:t>
            </a:r>
          </a:p>
          <a:p>
            <a:pPr marL="571500" indent="-571500" algn="l">
              <a:lnSpc>
                <a:spcPct val="100000"/>
              </a:lnSpc>
              <a:spcBef>
                <a:spcPts val="0"/>
              </a:spcBef>
              <a:spcAft>
                <a:spcPts val="4200"/>
              </a:spcAft>
              <a:buFont typeface="Wingdings" panose="05000000000000000000" pitchFamily="2" charset="2"/>
              <a:buChar char="§"/>
            </a:pPr>
            <a:r>
              <a:rPr lang="en-GB" sz="3200" dirty="0"/>
              <a:t>GWR to quantify relationship between access and form.</a:t>
            </a:r>
          </a:p>
          <a:p>
            <a:pPr marL="571500" indent="-571500" algn="l">
              <a:lnSpc>
                <a:spcPct val="100000"/>
              </a:lnSpc>
              <a:spcBef>
                <a:spcPts val="0"/>
              </a:spcBef>
              <a:spcAft>
                <a:spcPts val="4200"/>
              </a:spcAft>
              <a:buFont typeface="Wingdings" panose="05000000000000000000" pitchFamily="2" charset="2"/>
              <a:buChar char="§"/>
            </a:pPr>
            <a:r>
              <a:rPr lang="en-GB" sz="3200" dirty="0"/>
              <a:t>Deep Learning for synthetic urban tissue generation.</a:t>
            </a:r>
          </a:p>
          <a:p>
            <a:pPr marL="571500" indent="-571500" algn="l">
              <a:lnSpc>
                <a:spcPct val="100000"/>
              </a:lnSpc>
              <a:spcBef>
                <a:spcPts val="0"/>
              </a:spcBef>
              <a:spcAft>
                <a:spcPts val="4200"/>
              </a:spcAft>
              <a:buFont typeface="Wingdings" panose="05000000000000000000" pitchFamily="2" charset="2"/>
              <a:buChar char="§"/>
            </a:pPr>
            <a:r>
              <a:rPr lang="en-GB" sz="3200" dirty="0" err="1"/>
              <a:t>Dasymetric</a:t>
            </a:r>
            <a:r>
              <a:rPr lang="en-GB" sz="3200" dirty="0"/>
              <a:t> population methods for socioeconomic variables</a:t>
            </a:r>
          </a:p>
          <a:p>
            <a:pPr marL="571500" indent="-571500" algn="l">
              <a:lnSpc>
                <a:spcPct val="100000"/>
              </a:lnSpc>
              <a:spcBef>
                <a:spcPts val="0"/>
              </a:spcBef>
              <a:spcAft>
                <a:spcPts val="4200"/>
              </a:spcAft>
              <a:buFont typeface="Wingdings" panose="05000000000000000000" pitchFamily="2" charset="2"/>
              <a:buChar char="§"/>
            </a:pPr>
            <a:endParaRPr lang="en-GB" sz="3200" dirty="0"/>
          </a:p>
        </p:txBody>
      </p:sp>
    </p:spTree>
    <p:extLst>
      <p:ext uri="{BB962C8B-B14F-4D97-AF65-F5344CB8AC3E}">
        <p14:creationId xmlns:p14="http://schemas.microsoft.com/office/powerpoint/2010/main" val="879956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7EC5F-FDBA-4D69-B764-3961A9FB5422}"/>
              </a:ext>
            </a:extLst>
          </p:cNvPr>
          <p:cNvSpPr>
            <a:spLocks noGrp="1"/>
          </p:cNvSpPr>
          <p:nvPr>
            <p:ph type="title"/>
          </p:nvPr>
        </p:nvSpPr>
        <p:spPr/>
        <p:txBody>
          <a:bodyPr/>
          <a:lstStyle/>
          <a:p>
            <a:r>
              <a:rPr lang="en-GB" dirty="0"/>
              <a:t>Limitations</a:t>
            </a:r>
          </a:p>
        </p:txBody>
      </p:sp>
      <p:sp>
        <p:nvSpPr>
          <p:cNvPr id="3" name="Content Placeholder 2">
            <a:extLst>
              <a:ext uri="{FF2B5EF4-FFF2-40B4-BE49-F238E27FC236}">
                <a16:creationId xmlns:a16="http://schemas.microsoft.com/office/drawing/2014/main" id="{006D3BF9-E1CE-4902-B4D2-DB0E29885FE7}"/>
              </a:ext>
            </a:extLst>
          </p:cNvPr>
          <p:cNvSpPr>
            <a:spLocks noGrp="1"/>
          </p:cNvSpPr>
          <p:nvPr>
            <p:ph idx="1"/>
          </p:nvPr>
        </p:nvSpPr>
        <p:spPr/>
        <p:txBody>
          <a:bodyPr>
            <a:normAutofit/>
          </a:bodyPr>
          <a:lstStyle/>
          <a:p>
            <a:pPr>
              <a:lnSpc>
                <a:spcPct val="100000"/>
              </a:lnSpc>
              <a:spcBef>
                <a:spcPts val="0"/>
              </a:spcBef>
              <a:spcAft>
                <a:spcPts val="4200"/>
              </a:spcAft>
            </a:pPr>
            <a:endParaRPr lang="en-GB" dirty="0"/>
          </a:p>
          <a:p>
            <a:pPr>
              <a:lnSpc>
                <a:spcPct val="100000"/>
              </a:lnSpc>
              <a:spcBef>
                <a:spcPts val="0"/>
              </a:spcBef>
              <a:spcAft>
                <a:spcPts val="4200"/>
              </a:spcAft>
            </a:pPr>
            <a:r>
              <a:rPr lang="en-GB" sz="4000" dirty="0"/>
              <a:t>The limits of open data</a:t>
            </a:r>
          </a:p>
          <a:p>
            <a:endParaRPr lang="en-GB" dirty="0"/>
          </a:p>
        </p:txBody>
      </p:sp>
    </p:spTree>
    <p:extLst>
      <p:ext uri="{BB962C8B-B14F-4D97-AF65-F5344CB8AC3E}">
        <p14:creationId xmlns:p14="http://schemas.microsoft.com/office/powerpoint/2010/main" val="3884204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64505-A742-41FF-8D06-04A4220C7DDA}"/>
              </a:ext>
            </a:extLst>
          </p:cNvPr>
          <p:cNvSpPr>
            <a:spLocks noGrp="1"/>
          </p:cNvSpPr>
          <p:nvPr>
            <p:ph type="ctrTitle"/>
          </p:nvPr>
        </p:nvSpPr>
        <p:spPr>
          <a:xfrm>
            <a:off x="1524000" y="1653586"/>
            <a:ext cx="9144000" cy="2387600"/>
          </a:xfrm>
        </p:spPr>
        <p:txBody>
          <a:bodyPr/>
          <a:lstStyle/>
          <a:p>
            <a:r>
              <a:rPr lang="en-GB" dirty="0"/>
              <a:t>Thank you</a:t>
            </a:r>
          </a:p>
        </p:txBody>
      </p:sp>
      <p:pic>
        <p:nvPicPr>
          <p:cNvPr id="3" name="Picture 2" descr="Qr code&#10;&#10;Description automatically generated">
            <a:extLst>
              <a:ext uri="{FF2B5EF4-FFF2-40B4-BE49-F238E27FC236}">
                <a16:creationId xmlns:a16="http://schemas.microsoft.com/office/drawing/2014/main" id="{1325EA4E-5281-477C-9C93-8D24086B6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3464" y="1514249"/>
            <a:ext cx="2209800" cy="2209800"/>
          </a:xfrm>
          <a:prstGeom prst="rect">
            <a:avLst/>
          </a:prstGeom>
        </p:spPr>
      </p:pic>
    </p:spTree>
    <p:extLst>
      <p:ext uri="{BB962C8B-B14F-4D97-AF65-F5344CB8AC3E}">
        <p14:creationId xmlns:p14="http://schemas.microsoft.com/office/powerpoint/2010/main" val="3913618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89DA3-541E-494B-8BB2-9988E37F004A}"/>
              </a:ext>
            </a:extLst>
          </p:cNvPr>
          <p:cNvSpPr>
            <a:spLocks noGrp="1"/>
          </p:cNvSpPr>
          <p:nvPr>
            <p:ph type="title"/>
          </p:nvPr>
        </p:nvSpPr>
        <p:spPr/>
        <p:txBody>
          <a:bodyPr/>
          <a:lstStyle/>
          <a:p>
            <a:r>
              <a:rPr lang="en-GB" dirty="0"/>
              <a:t>Background: Accessibility &amp; Urban Morphology</a:t>
            </a:r>
          </a:p>
        </p:txBody>
      </p:sp>
      <p:sp>
        <p:nvSpPr>
          <p:cNvPr id="3" name="Text Placeholder 2">
            <a:extLst>
              <a:ext uri="{FF2B5EF4-FFF2-40B4-BE49-F238E27FC236}">
                <a16:creationId xmlns:a16="http://schemas.microsoft.com/office/drawing/2014/main" id="{9D606A33-E9A9-4BFD-A6DF-E2E52F934B75}"/>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297785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2C33E-8A12-4257-95E1-4616B00EB5F3}"/>
              </a:ext>
            </a:extLst>
          </p:cNvPr>
          <p:cNvSpPr>
            <a:spLocks noGrp="1"/>
          </p:cNvSpPr>
          <p:nvPr>
            <p:ph type="title"/>
          </p:nvPr>
        </p:nvSpPr>
        <p:spPr/>
        <p:txBody>
          <a:bodyPr/>
          <a:lstStyle/>
          <a:p>
            <a:r>
              <a:rPr lang="en-GB" dirty="0"/>
              <a:t>References</a:t>
            </a:r>
          </a:p>
        </p:txBody>
      </p:sp>
      <p:sp>
        <p:nvSpPr>
          <p:cNvPr id="5" name="Content Placeholder 4">
            <a:extLst>
              <a:ext uri="{FF2B5EF4-FFF2-40B4-BE49-F238E27FC236}">
                <a16:creationId xmlns:a16="http://schemas.microsoft.com/office/drawing/2014/main" id="{AB03985A-1EC7-4E63-8231-2B832B0BD6B3}"/>
              </a:ext>
            </a:extLst>
          </p:cNvPr>
          <p:cNvSpPr>
            <a:spLocks noGrp="1"/>
          </p:cNvSpPr>
          <p:nvPr>
            <p:ph idx="1"/>
          </p:nvPr>
        </p:nvSpPr>
        <p:spPr/>
        <p:txBody>
          <a:bodyPr anchor="t">
            <a:noAutofit/>
          </a:bodyPr>
          <a:lstStyle/>
          <a:p>
            <a:pPr algn="just">
              <a:lnSpc>
                <a:spcPct val="107000"/>
              </a:lnSpc>
              <a:spcAft>
                <a:spcPts val="800"/>
              </a:spcAft>
            </a:pPr>
            <a:r>
              <a:rPr lang="en-GB" sz="1400" dirty="0">
                <a:effectLst/>
                <a:latin typeface="+mj-lt"/>
                <a:ea typeface="Calibri" panose="020F0502020204030204" pitchFamily="34" charset="0"/>
                <a:cs typeface="Times New Roman" panose="02020603050405020304" pitchFamily="18" charset="0"/>
              </a:rPr>
              <a:t>Boeing, et al. (2022). Using open data and open-source software to develop spatial indicators of urban design and transport features for achieving healthy and sustainable cities. The Lancet Global Health, 10(6), e907–e918.</a:t>
            </a:r>
          </a:p>
          <a:p>
            <a:pPr algn="l">
              <a:lnSpc>
                <a:spcPct val="107000"/>
              </a:lnSpc>
              <a:spcAft>
                <a:spcPts val="800"/>
              </a:spcAft>
            </a:pPr>
            <a:r>
              <a:rPr lang="en-GB" sz="1400" dirty="0">
                <a:effectLst/>
                <a:latin typeface="+mj-lt"/>
                <a:ea typeface="Times New Roman" panose="02020603050405020304" pitchFamily="18" charset="0"/>
                <a:cs typeface="Times New Roman" panose="02020603050405020304" pitchFamily="18" charset="0"/>
              </a:rPr>
              <a:t>Burnett, R., Chen, H., </a:t>
            </a:r>
            <a:r>
              <a:rPr lang="en-GB" sz="1400" dirty="0" err="1">
                <a:effectLst/>
                <a:latin typeface="+mj-lt"/>
                <a:ea typeface="Times New Roman" panose="02020603050405020304" pitchFamily="18" charset="0"/>
                <a:cs typeface="Times New Roman" panose="02020603050405020304" pitchFamily="18" charset="0"/>
              </a:rPr>
              <a:t>Szyszkowicz</a:t>
            </a:r>
            <a:r>
              <a:rPr lang="en-GB" sz="1400" dirty="0">
                <a:effectLst/>
                <a:latin typeface="+mj-lt"/>
                <a:ea typeface="Times New Roman" panose="02020603050405020304" pitchFamily="18" charset="0"/>
                <a:cs typeface="Times New Roman" panose="02020603050405020304" pitchFamily="18" charset="0"/>
              </a:rPr>
              <a:t>, M., &amp; et al. (2018). Global estimates of mortality associated with </a:t>
            </a:r>
            <a:r>
              <a:rPr lang="en-GB" sz="1400" dirty="0" err="1">
                <a:effectLst/>
                <a:latin typeface="+mj-lt"/>
                <a:ea typeface="Times New Roman" panose="02020603050405020304" pitchFamily="18" charset="0"/>
                <a:cs typeface="Times New Roman" panose="02020603050405020304" pitchFamily="18" charset="0"/>
              </a:rPr>
              <a:t>longterm</a:t>
            </a:r>
            <a:r>
              <a:rPr lang="en-GB" sz="1400" dirty="0">
                <a:effectLst/>
                <a:latin typeface="+mj-lt"/>
                <a:ea typeface="Times New Roman" panose="02020603050405020304" pitchFamily="18" charset="0"/>
                <a:cs typeface="Times New Roman" panose="02020603050405020304" pitchFamily="18" charset="0"/>
              </a:rPr>
              <a:t> exposure to outdoor fine particulate matter. </a:t>
            </a:r>
            <a:r>
              <a:rPr lang="en-GB" sz="1400" i="1" dirty="0">
                <a:effectLst/>
                <a:latin typeface="+mj-lt"/>
                <a:ea typeface="Times New Roman" panose="02020603050405020304" pitchFamily="18" charset="0"/>
                <a:cs typeface="Times New Roman" panose="02020603050405020304" pitchFamily="18" charset="0"/>
              </a:rPr>
              <a:t>Proceedings of the National Academy of Sciences of the United States of America</a:t>
            </a:r>
            <a:r>
              <a:rPr lang="en-GB" sz="1400" dirty="0">
                <a:effectLst/>
                <a:latin typeface="+mj-lt"/>
                <a:ea typeface="Times New Roman" panose="02020603050405020304" pitchFamily="18" charset="0"/>
                <a:cs typeface="Times New Roman" panose="02020603050405020304" pitchFamily="18" charset="0"/>
              </a:rPr>
              <a:t>, </a:t>
            </a:r>
            <a:r>
              <a:rPr lang="en-GB" sz="1400" i="1" dirty="0">
                <a:effectLst/>
                <a:latin typeface="+mj-lt"/>
                <a:ea typeface="Times New Roman" panose="02020603050405020304" pitchFamily="18" charset="0"/>
                <a:cs typeface="Times New Roman" panose="02020603050405020304" pitchFamily="18" charset="0"/>
              </a:rPr>
              <a:t>115</a:t>
            </a:r>
            <a:r>
              <a:rPr lang="en-GB" sz="1400" dirty="0">
                <a:effectLst/>
                <a:latin typeface="+mj-lt"/>
                <a:ea typeface="Times New Roman" panose="02020603050405020304" pitchFamily="18" charset="0"/>
                <a:cs typeface="Times New Roman" panose="02020603050405020304" pitchFamily="18" charset="0"/>
              </a:rPr>
              <a:t>(38), 9592–9597.</a:t>
            </a:r>
            <a:endParaRPr lang="en-GB" sz="1400" dirty="0">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en-GB" sz="1400" dirty="0">
                <a:effectLst/>
                <a:latin typeface="+mj-lt"/>
                <a:ea typeface="Calibri" panose="020F0502020204030204" pitchFamily="34" charset="0"/>
                <a:cs typeface="Times New Roman" panose="02020603050405020304" pitchFamily="18" charset="0"/>
              </a:rPr>
              <a:t>Calafiore, A., et al. (2022). The 20-minute city: An equity analysis of Liverpool City Region. Transportation Research Part D: Transport and Environment, 102, 103111.</a:t>
            </a:r>
          </a:p>
          <a:p>
            <a:pPr algn="just">
              <a:lnSpc>
                <a:spcPct val="107000"/>
              </a:lnSpc>
              <a:spcAft>
                <a:spcPts val="800"/>
              </a:spcAft>
            </a:pPr>
            <a:r>
              <a:rPr lang="en-GB" sz="1400" dirty="0">
                <a:effectLst/>
                <a:latin typeface="+mj-lt"/>
                <a:ea typeface="Calibri" panose="020F0502020204030204" pitchFamily="34" charset="0"/>
                <a:cs typeface="Times New Roman" panose="02020603050405020304" pitchFamily="18" charset="0"/>
              </a:rPr>
              <a:t>El-</a:t>
            </a:r>
            <a:r>
              <a:rPr lang="en-GB" sz="1400" dirty="0" err="1">
                <a:effectLst/>
                <a:latin typeface="+mj-lt"/>
                <a:ea typeface="Calibri" panose="020F0502020204030204" pitchFamily="34" charset="0"/>
                <a:cs typeface="Times New Roman" panose="02020603050405020304" pitchFamily="18" charset="0"/>
              </a:rPr>
              <a:t>Geneidy</a:t>
            </a:r>
            <a:r>
              <a:rPr lang="en-GB" sz="1400" dirty="0">
                <a:effectLst/>
                <a:latin typeface="+mj-lt"/>
                <a:ea typeface="Calibri" panose="020F0502020204030204" pitchFamily="34" charset="0"/>
                <a:cs typeface="Times New Roman" panose="02020603050405020304" pitchFamily="18" charset="0"/>
              </a:rPr>
              <a:t>, A. M., &amp; Levinson, D. M. (2006). Access to destinations: Development of accessibility measures.</a:t>
            </a:r>
          </a:p>
          <a:p>
            <a:pPr algn="l">
              <a:lnSpc>
                <a:spcPct val="107000"/>
              </a:lnSpc>
              <a:spcAft>
                <a:spcPts val="800"/>
              </a:spcAft>
            </a:pPr>
            <a:r>
              <a:rPr lang="en-GB" sz="1400" dirty="0">
                <a:effectLst/>
                <a:latin typeface="+mj-lt"/>
                <a:ea typeface="Times New Roman" panose="02020603050405020304" pitchFamily="18" charset="0"/>
                <a:cs typeface="Times New Roman" panose="02020603050405020304" pitchFamily="18" charset="0"/>
              </a:rPr>
              <a:t>Ewing, R., &amp; Handy, S. (2009). Measuring the Unmeasurable: Urban Design Qualities Related to Walkability. </a:t>
            </a:r>
            <a:r>
              <a:rPr lang="en-GB" sz="1400" i="1" dirty="0">
                <a:effectLst/>
                <a:latin typeface="+mj-lt"/>
                <a:ea typeface="Times New Roman" panose="02020603050405020304" pitchFamily="18" charset="0"/>
                <a:cs typeface="Times New Roman" panose="02020603050405020304" pitchFamily="18" charset="0"/>
              </a:rPr>
              <a:t>Journal of Urban Design</a:t>
            </a:r>
            <a:r>
              <a:rPr lang="en-GB" sz="1400" dirty="0">
                <a:effectLst/>
                <a:latin typeface="+mj-lt"/>
                <a:ea typeface="Times New Roman" panose="02020603050405020304" pitchFamily="18" charset="0"/>
                <a:cs typeface="Times New Roman" panose="02020603050405020304" pitchFamily="18" charset="0"/>
              </a:rPr>
              <a:t>, </a:t>
            </a:r>
            <a:r>
              <a:rPr lang="en-GB" sz="1400" i="1" dirty="0">
                <a:effectLst/>
                <a:latin typeface="+mj-lt"/>
                <a:ea typeface="Times New Roman" panose="02020603050405020304" pitchFamily="18" charset="0"/>
                <a:cs typeface="Times New Roman" panose="02020603050405020304" pitchFamily="18" charset="0"/>
              </a:rPr>
              <a:t>14</a:t>
            </a:r>
            <a:r>
              <a:rPr lang="en-GB" sz="1400" dirty="0">
                <a:effectLst/>
                <a:latin typeface="+mj-lt"/>
                <a:ea typeface="Times New Roman" panose="02020603050405020304" pitchFamily="18" charset="0"/>
                <a:cs typeface="Times New Roman" panose="02020603050405020304" pitchFamily="18" charset="0"/>
              </a:rPr>
              <a:t>(1), 65–84. </a:t>
            </a:r>
            <a:endParaRPr lang="en-GB" sz="1400" dirty="0">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en-GB" sz="1400" dirty="0">
                <a:effectLst/>
                <a:latin typeface="+mj-lt"/>
                <a:ea typeface="Calibri" panose="020F0502020204030204" pitchFamily="34" charset="0"/>
                <a:cs typeface="Times New Roman" panose="02020603050405020304" pitchFamily="18" charset="0"/>
              </a:rPr>
              <a:t>Ewing, R., &amp; Handy, S. (2009). Measuring the Unmeasurable: Urban Design Qualities Related to Walkability. Journal of Urban Design, 14(1), 65–84. </a:t>
            </a:r>
          </a:p>
          <a:p>
            <a:pPr algn="just">
              <a:lnSpc>
                <a:spcPct val="107000"/>
              </a:lnSpc>
              <a:spcAft>
                <a:spcPts val="800"/>
              </a:spcAft>
            </a:pPr>
            <a:r>
              <a:rPr lang="en-GB" sz="1400" dirty="0">
                <a:effectLst/>
                <a:latin typeface="+mj-lt"/>
                <a:ea typeface="Calibri" panose="020F0502020204030204" pitchFamily="34" charset="0"/>
                <a:cs typeface="Times New Roman" panose="02020603050405020304" pitchFamily="18" charset="0"/>
              </a:rPr>
              <a:t>Fleischmann, Martin. (2019). </a:t>
            </a:r>
            <a:r>
              <a:rPr lang="en-GB" sz="1400" dirty="0" err="1">
                <a:effectLst/>
                <a:latin typeface="+mj-lt"/>
                <a:ea typeface="Calibri" panose="020F0502020204030204" pitchFamily="34" charset="0"/>
                <a:cs typeface="Times New Roman" panose="02020603050405020304" pitchFamily="18" charset="0"/>
              </a:rPr>
              <a:t>momepy</a:t>
            </a:r>
            <a:r>
              <a:rPr lang="en-GB" sz="1400" dirty="0">
                <a:effectLst/>
                <a:latin typeface="+mj-lt"/>
                <a:ea typeface="Calibri" panose="020F0502020204030204" pitchFamily="34" charset="0"/>
                <a:cs typeface="Times New Roman" panose="02020603050405020304" pitchFamily="18" charset="0"/>
              </a:rPr>
              <a:t>: Urban Morphology Measuring Toolkit. Journal of Open Source Software. 4. 1807.</a:t>
            </a:r>
          </a:p>
          <a:p>
            <a:pPr algn="just">
              <a:lnSpc>
                <a:spcPct val="107000"/>
              </a:lnSpc>
              <a:spcAft>
                <a:spcPts val="800"/>
              </a:spcAft>
            </a:pPr>
            <a:r>
              <a:rPr lang="en-GB" sz="1400" dirty="0">
                <a:effectLst/>
                <a:latin typeface="+mj-lt"/>
                <a:ea typeface="Calibri" panose="020F0502020204030204" pitchFamily="34" charset="0"/>
                <a:cs typeface="Times New Roman" panose="02020603050405020304" pitchFamily="18" charset="0"/>
              </a:rPr>
              <a:t>Hansen, W. G. (1959). How accessibility shapes land use. Journal of the American Institute of planners, 25(2), 73-76.</a:t>
            </a:r>
          </a:p>
        </p:txBody>
      </p:sp>
    </p:spTree>
    <p:extLst>
      <p:ext uri="{BB962C8B-B14F-4D97-AF65-F5344CB8AC3E}">
        <p14:creationId xmlns:p14="http://schemas.microsoft.com/office/powerpoint/2010/main" val="2890276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2C33E-8A12-4257-95E1-4616B00EB5F3}"/>
              </a:ext>
            </a:extLst>
          </p:cNvPr>
          <p:cNvSpPr>
            <a:spLocks noGrp="1"/>
          </p:cNvSpPr>
          <p:nvPr>
            <p:ph type="title"/>
          </p:nvPr>
        </p:nvSpPr>
        <p:spPr/>
        <p:txBody>
          <a:bodyPr/>
          <a:lstStyle/>
          <a:p>
            <a:r>
              <a:rPr lang="en-GB" dirty="0"/>
              <a:t>References</a:t>
            </a:r>
          </a:p>
        </p:txBody>
      </p:sp>
      <p:sp>
        <p:nvSpPr>
          <p:cNvPr id="5" name="Content Placeholder 4">
            <a:extLst>
              <a:ext uri="{FF2B5EF4-FFF2-40B4-BE49-F238E27FC236}">
                <a16:creationId xmlns:a16="http://schemas.microsoft.com/office/drawing/2014/main" id="{AB03985A-1EC7-4E63-8231-2B832B0BD6B3}"/>
              </a:ext>
            </a:extLst>
          </p:cNvPr>
          <p:cNvSpPr>
            <a:spLocks noGrp="1"/>
          </p:cNvSpPr>
          <p:nvPr>
            <p:ph idx="1"/>
          </p:nvPr>
        </p:nvSpPr>
        <p:spPr/>
        <p:txBody>
          <a:bodyPr anchor="t">
            <a:noAutofit/>
          </a:bodyPr>
          <a:lstStyle/>
          <a:p>
            <a:pPr algn="just">
              <a:lnSpc>
                <a:spcPct val="107000"/>
              </a:lnSpc>
              <a:spcAft>
                <a:spcPts val="800"/>
              </a:spcAft>
            </a:pPr>
            <a:r>
              <a:rPr lang="en-GB" sz="1400" dirty="0">
                <a:effectLst/>
                <a:latin typeface="+mj-lt"/>
                <a:ea typeface="Calibri" panose="020F0502020204030204" pitchFamily="34" charset="0"/>
                <a:cs typeface="Times New Roman" panose="02020603050405020304" pitchFamily="18" charset="0"/>
              </a:rPr>
              <a:t>Hansen, W. G. (1959). How accessibility shapes land use. Journal of the American Institute of Planners, 25(2), 73–76.</a:t>
            </a:r>
          </a:p>
          <a:p>
            <a:pPr algn="just">
              <a:lnSpc>
                <a:spcPct val="107000"/>
              </a:lnSpc>
              <a:spcAft>
                <a:spcPts val="800"/>
              </a:spcAft>
            </a:pPr>
            <a:r>
              <a:rPr lang="en-GB" sz="1400" dirty="0">
                <a:effectLst/>
                <a:latin typeface="+mj-lt"/>
                <a:ea typeface="Calibri" panose="020F0502020204030204" pitchFamily="34" charset="0"/>
                <a:cs typeface="Times New Roman" panose="02020603050405020304" pitchFamily="18" charset="0"/>
              </a:rPr>
              <a:t>Hansen, W. G. (1959). How accessibility shapes land use. Journal of the American Institute of Planners, 25(2), 73–76.</a:t>
            </a:r>
          </a:p>
          <a:p>
            <a:pPr algn="l">
              <a:lnSpc>
                <a:spcPct val="107000"/>
              </a:lnSpc>
              <a:spcAft>
                <a:spcPts val="800"/>
              </a:spcAft>
            </a:pPr>
            <a:r>
              <a:rPr lang="en-GB" sz="1400" dirty="0">
                <a:effectLst/>
                <a:latin typeface="+mj-lt"/>
                <a:ea typeface="Times New Roman" panose="02020603050405020304" pitchFamily="18" charset="0"/>
                <a:cs typeface="Times New Roman" panose="02020603050405020304" pitchFamily="18" charset="0"/>
              </a:rPr>
              <a:t>Khomenko, S., </a:t>
            </a:r>
            <a:r>
              <a:rPr lang="en-GB" sz="1400" dirty="0" err="1">
                <a:effectLst/>
                <a:latin typeface="+mj-lt"/>
                <a:ea typeface="Times New Roman" panose="02020603050405020304" pitchFamily="18" charset="0"/>
                <a:cs typeface="Times New Roman" panose="02020603050405020304" pitchFamily="18" charset="0"/>
              </a:rPr>
              <a:t>Cirach</a:t>
            </a:r>
            <a:r>
              <a:rPr lang="en-GB" sz="1400" dirty="0">
                <a:effectLst/>
                <a:latin typeface="+mj-lt"/>
                <a:ea typeface="Times New Roman" panose="02020603050405020304" pitchFamily="18" charset="0"/>
                <a:cs typeface="Times New Roman" panose="02020603050405020304" pitchFamily="18" charset="0"/>
              </a:rPr>
              <a:t>, M., Pereira-Barboza, E., Mueller, N., Barrera-Gómez, J., Rojas-Rueda, D., de </a:t>
            </a:r>
            <a:r>
              <a:rPr lang="en-GB" sz="1400" dirty="0" err="1">
                <a:effectLst/>
                <a:latin typeface="+mj-lt"/>
                <a:ea typeface="Times New Roman" panose="02020603050405020304" pitchFamily="18" charset="0"/>
                <a:cs typeface="Times New Roman" panose="02020603050405020304" pitchFamily="18" charset="0"/>
              </a:rPr>
              <a:t>Hoogh</a:t>
            </a:r>
            <a:r>
              <a:rPr lang="en-GB" sz="1400" dirty="0">
                <a:effectLst/>
                <a:latin typeface="+mj-lt"/>
                <a:ea typeface="Times New Roman" panose="02020603050405020304" pitchFamily="18" charset="0"/>
                <a:cs typeface="Times New Roman" panose="02020603050405020304" pitchFamily="18" charset="0"/>
              </a:rPr>
              <a:t>, K., Hoek, G., &amp; </a:t>
            </a:r>
            <a:r>
              <a:rPr lang="en-GB" sz="1400" dirty="0" err="1">
                <a:effectLst/>
                <a:latin typeface="+mj-lt"/>
                <a:ea typeface="Times New Roman" panose="02020603050405020304" pitchFamily="18" charset="0"/>
                <a:cs typeface="Times New Roman" panose="02020603050405020304" pitchFamily="18" charset="0"/>
              </a:rPr>
              <a:t>Nieuwenhuijsen</a:t>
            </a:r>
            <a:r>
              <a:rPr lang="en-GB" sz="1400" dirty="0">
                <a:effectLst/>
                <a:latin typeface="+mj-lt"/>
                <a:ea typeface="Times New Roman" panose="02020603050405020304" pitchFamily="18" charset="0"/>
                <a:cs typeface="Times New Roman" panose="02020603050405020304" pitchFamily="18" charset="0"/>
              </a:rPr>
              <a:t>, M. (2021). Premature mortality due to air pollution in European cities: a health impact assessment. </a:t>
            </a:r>
            <a:r>
              <a:rPr lang="en-GB" sz="1400" i="1" dirty="0">
                <a:effectLst/>
                <a:latin typeface="+mj-lt"/>
                <a:ea typeface="Times New Roman" panose="02020603050405020304" pitchFamily="18" charset="0"/>
                <a:cs typeface="Times New Roman" panose="02020603050405020304" pitchFamily="18" charset="0"/>
              </a:rPr>
              <a:t>The Lancet Planetary Health</a:t>
            </a:r>
            <a:r>
              <a:rPr lang="en-GB" sz="1400" dirty="0">
                <a:effectLst/>
                <a:latin typeface="+mj-lt"/>
                <a:ea typeface="Times New Roman" panose="02020603050405020304" pitchFamily="18" charset="0"/>
                <a:cs typeface="Times New Roman" panose="02020603050405020304" pitchFamily="18" charset="0"/>
              </a:rPr>
              <a:t>, </a:t>
            </a:r>
            <a:r>
              <a:rPr lang="en-GB" sz="1400" i="1" dirty="0">
                <a:effectLst/>
                <a:latin typeface="+mj-lt"/>
                <a:ea typeface="Times New Roman" panose="02020603050405020304" pitchFamily="18" charset="0"/>
                <a:cs typeface="Times New Roman" panose="02020603050405020304" pitchFamily="18" charset="0"/>
              </a:rPr>
              <a:t>5</a:t>
            </a:r>
            <a:r>
              <a:rPr lang="en-GB" sz="1400" dirty="0">
                <a:effectLst/>
                <a:latin typeface="+mj-lt"/>
                <a:ea typeface="Times New Roman" panose="02020603050405020304" pitchFamily="18" charset="0"/>
                <a:cs typeface="Times New Roman" panose="02020603050405020304" pitchFamily="18" charset="0"/>
              </a:rPr>
              <a:t>(3), e121–e134.</a:t>
            </a:r>
            <a:endParaRPr lang="en-GB" sz="1400" dirty="0">
              <a:effectLst/>
              <a:latin typeface="+mj-lt"/>
              <a:ea typeface="Calibri" panose="020F0502020204030204" pitchFamily="34" charset="0"/>
              <a:cs typeface="Times New Roman" panose="02020603050405020304" pitchFamily="18" charset="0"/>
            </a:endParaRPr>
          </a:p>
          <a:p>
            <a:pPr algn="l">
              <a:lnSpc>
                <a:spcPct val="107000"/>
              </a:lnSpc>
              <a:spcAft>
                <a:spcPts val="800"/>
              </a:spcAft>
            </a:pPr>
            <a:r>
              <a:rPr lang="en-GB" sz="1400" dirty="0">
                <a:effectLst/>
                <a:latin typeface="+mj-lt"/>
                <a:ea typeface="Times New Roman" panose="02020603050405020304" pitchFamily="18" charset="0"/>
                <a:cs typeface="Times New Roman" panose="02020603050405020304" pitchFamily="18" charset="0"/>
              </a:rPr>
              <a:t>Kumar, P., Hama, S., </a:t>
            </a:r>
            <a:r>
              <a:rPr lang="en-GB" sz="1400" dirty="0" err="1">
                <a:effectLst/>
                <a:latin typeface="+mj-lt"/>
                <a:ea typeface="Times New Roman" panose="02020603050405020304" pitchFamily="18" charset="0"/>
                <a:cs typeface="Times New Roman" panose="02020603050405020304" pitchFamily="18" charset="0"/>
              </a:rPr>
              <a:t>Omidvarborna</a:t>
            </a:r>
            <a:r>
              <a:rPr lang="en-GB" sz="1400" dirty="0">
                <a:effectLst/>
                <a:latin typeface="+mj-lt"/>
                <a:ea typeface="Times New Roman" panose="02020603050405020304" pitchFamily="18" charset="0"/>
                <a:cs typeface="Times New Roman" panose="02020603050405020304" pitchFamily="18" charset="0"/>
              </a:rPr>
              <a:t>, H., Sharma, A., </a:t>
            </a:r>
            <a:r>
              <a:rPr lang="en-GB" sz="1400" dirty="0" err="1">
                <a:effectLst/>
                <a:latin typeface="+mj-lt"/>
                <a:ea typeface="Times New Roman" panose="02020603050405020304" pitchFamily="18" charset="0"/>
                <a:cs typeface="Times New Roman" panose="02020603050405020304" pitchFamily="18" charset="0"/>
              </a:rPr>
              <a:t>Sahani</a:t>
            </a:r>
            <a:r>
              <a:rPr lang="en-GB" sz="1400" dirty="0">
                <a:effectLst/>
                <a:latin typeface="+mj-lt"/>
                <a:ea typeface="Times New Roman" panose="02020603050405020304" pitchFamily="18" charset="0"/>
                <a:cs typeface="Times New Roman" panose="02020603050405020304" pitchFamily="18" charset="0"/>
              </a:rPr>
              <a:t>, J., </a:t>
            </a:r>
            <a:r>
              <a:rPr lang="en-GB" sz="1400" dirty="0" err="1">
                <a:effectLst/>
                <a:latin typeface="+mj-lt"/>
                <a:ea typeface="Times New Roman" panose="02020603050405020304" pitchFamily="18" charset="0"/>
                <a:cs typeface="Times New Roman" panose="02020603050405020304" pitchFamily="18" charset="0"/>
              </a:rPr>
              <a:t>Abhijith</a:t>
            </a:r>
            <a:r>
              <a:rPr lang="en-GB" sz="1400" dirty="0">
                <a:effectLst/>
                <a:latin typeface="+mj-lt"/>
                <a:ea typeface="Times New Roman" panose="02020603050405020304" pitchFamily="18" charset="0"/>
                <a:cs typeface="Times New Roman" panose="02020603050405020304" pitchFamily="18" charset="0"/>
              </a:rPr>
              <a:t>, K. v, </a:t>
            </a:r>
            <a:r>
              <a:rPr lang="en-GB" sz="1400" dirty="0" err="1">
                <a:effectLst/>
                <a:latin typeface="+mj-lt"/>
                <a:ea typeface="Times New Roman" panose="02020603050405020304" pitchFamily="18" charset="0"/>
                <a:cs typeface="Times New Roman" panose="02020603050405020304" pitchFamily="18" charset="0"/>
              </a:rPr>
              <a:t>Debele</a:t>
            </a:r>
            <a:r>
              <a:rPr lang="en-GB" sz="1400" dirty="0">
                <a:effectLst/>
                <a:latin typeface="+mj-lt"/>
                <a:ea typeface="Times New Roman" panose="02020603050405020304" pitchFamily="18" charset="0"/>
                <a:cs typeface="Times New Roman" panose="02020603050405020304" pitchFamily="18" charset="0"/>
              </a:rPr>
              <a:t>, S. E., Zavala-Reyes, J. C., Barwise, Y., &amp; Tiwari, A. (2020). Temporary reduction in fine particulate matter due to ‘anthropogenic emissions switch-off’ during COVID-19 lockdown in Indian cities. </a:t>
            </a:r>
            <a:r>
              <a:rPr lang="en-GB" sz="1400" i="1" dirty="0">
                <a:effectLst/>
                <a:latin typeface="+mj-lt"/>
                <a:ea typeface="Times New Roman" panose="02020603050405020304" pitchFamily="18" charset="0"/>
                <a:cs typeface="Times New Roman" panose="02020603050405020304" pitchFamily="18" charset="0"/>
              </a:rPr>
              <a:t>Sustainable Cities and Society</a:t>
            </a:r>
            <a:r>
              <a:rPr lang="en-GB" sz="1400" dirty="0">
                <a:effectLst/>
                <a:latin typeface="+mj-lt"/>
                <a:ea typeface="Times New Roman" panose="02020603050405020304" pitchFamily="18" charset="0"/>
                <a:cs typeface="Times New Roman" panose="02020603050405020304" pitchFamily="18" charset="0"/>
              </a:rPr>
              <a:t>, </a:t>
            </a:r>
            <a:r>
              <a:rPr lang="en-GB" sz="1400" i="1" dirty="0">
                <a:effectLst/>
                <a:latin typeface="+mj-lt"/>
                <a:ea typeface="Times New Roman" panose="02020603050405020304" pitchFamily="18" charset="0"/>
                <a:cs typeface="Times New Roman" panose="02020603050405020304" pitchFamily="18" charset="0"/>
              </a:rPr>
              <a:t>62</a:t>
            </a:r>
            <a:r>
              <a:rPr lang="en-GB" sz="1400" dirty="0">
                <a:effectLst/>
                <a:latin typeface="+mj-lt"/>
                <a:ea typeface="Times New Roman" panose="02020603050405020304" pitchFamily="18" charset="0"/>
                <a:cs typeface="Times New Roman" panose="02020603050405020304" pitchFamily="18" charset="0"/>
              </a:rPr>
              <a:t>. </a:t>
            </a:r>
            <a:endParaRPr lang="en-GB" sz="1400" dirty="0">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en-GB" sz="1400" dirty="0" err="1">
                <a:effectLst/>
                <a:latin typeface="+mj-lt"/>
                <a:ea typeface="Calibri" panose="020F0502020204030204" pitchFamily="34" charset="0"/>
                <a:cs typeface="Times New Roman" panose="02020603050405020304" pitchFamily="18" charset="0"/>
              </a:rPr>
              <a:t>Lahoorpoor</a:t>
            </a:r>
            <a:r>
              <a:rPr lang="en-GB" sz="1400" dirty="0">
                <a:effectLst/>
                <a:latin typeface="+mj-lt"/>
                <a:ea typeface="Calibri" panose="020F0502020204030204" pitchFamily="34" charset="0"/>
                <a:cs typeface="Times New Roman" panose="02020603050405020304" pitchFamily="18" charset="0"/>
              </a:rPr>
              <a:t>, B., et al. (2022). Access-oriented design? Disentangling the effect of land use and transport network on accessibility. Transportation Research Interdisciplinary Perspectives, 13. 100536.</a:t>
            </a:r>
          </a:p>
          <a:p>
            <a:pPr algn="l">
              <a:lnSpc>
                <a:spcPct val="107000"/>
              </a:lnSpc>
              <a:spcAft>
                <a:spcPts val="800"/>
              </a:spcAft>
            </a:pPr>
            <a:r>
              <a:rPr lang="en-GB" sz="1400" dirty="0" err="1">
                <a:effectLst/>
                <a:latin typeface="+mj-lt"/>
                <a:ea typeface="Times New Roman" panose="02020603050405020304" pitchFamily="18" charset="0"/>
                <a:cs typeface="Times New Roman" panose="02020603050405020304" pitchFamily="18" charset="0"/>
              </a:rPr>
              <a:t>Landrigan</a:t>
            </a:r>
            <a:r>
              <a:rPr lang="en-GB" sz="1400" dirty="0">
                <a:effectLst/>
                <a:latin typeface="+mj-lt"/>
                <a:ea typeface="Times New Roman" panose="02020603050405020304" pitchFamily="18" charset="0"/>
                <a:cs typeface="Times New Roman" panose="02020603050405020304" pitchFamily="18" charset="0"/>
              </a:rPr>
              <a:t>, P. J., Fuller, R., Acosta, N. J. R., &amp; et al. (2018). The Lancet Commission on pollution and health. </a:t>
            </a:r>
            <a:r>
              <a:rPr lang="en-GB" sz="1400" i="1" dirty="0">
                <a:effectLst/>
                <a:latin typeface="+mj-lt"/>
                <a:ea typeface="Times New Roman" panose="02020603050405020304" pitchFamily="18" charset="0"/>
                <a:cs typeface="Times New Roman" panose="02020603050405020304" pitchFamily="18" charset="0"/>
              </a:rPr>
              <a:t>The Lancet</a:t>
            </a:r>
            <a:r>
              <a:rPr lang="en-GB" sz="1400" dirty="0">
                <a:effectLst/>
                <a:latin typeface="+mj-lt"/>
                <a:ea typeface="Times New Roman" panose="02020603050405020304" pitchFamily="18" charset="0"/>
                <a:cs typeface="Times New Roman" panose="02020603050405020304" pitchFamily="18" charset="0"/>
              </a:rPr>
              <a:t>, </a:t>
            </a:r>
            <a:r>
              <a:rPr lang="en-GB" sz="1400" i="1" dirty="0">
                <a:effectLst/>
                <a:latin typeface="+mj-lt"/>
                <a:ea typeface="Times New Roman" panose="02020603050405020304" pitchFamily="18" charset="0"/>
                <a:cs typeface="Times New Roman" panose="02020603050405020304" pitchFamily="18" charset="0"/>
              </a:rPr>
              <a:t>391</a:t>
            </a:r>
            <a:r>
              <a:rPr lang="en-GB" sz="1400" dirty="0">
                <a:effectLst/>
                <a:latin typeface="+mj-lt"/>
                <a:ea typeface="Times New Roman" panose="02020603050405020304" pitchFamily="18" charset="0"/>
                <a:cs typeface="Times New Roman" panose="02020603050405020304" pitchFamily="18" charset="0"/>
              </a:rPr>
              <a:t>(10119), 462–512. https://doi.org/10.1016/S0140-6736(17)32345-0</a:t>
            </a:r>
            <a:endParaRPr lang="en-GB" sz="1400" dirty="0">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en-GB" sz="1400" dirty="0">
                <a:effectLst/>
                <a:latin typeface="+mj-lt"/>
                <a:ea typeface="Calibri" panose="020F0502020204030204" pitchFamily="34" charset="0"/>
                <a:cs typeface="Times New Roman" panose="02020603050405020304" pitchFamily="18" charset="0"/>
              </a:rPr>
              <a:t>Oliveira, V., Oliveira, V. (2016). Urban Morphology: An Introduction to the Study of the Physical Form of Cities. Germany: Springer International Publishing.</a:t>
            </a:r>
          </a:p>
        </p:txBody>
      </p:sp>
    </p:spTree>
    <p:extLst>
      <p:ext uri="{BB962C8B-B14F-4D97-AF65-F5344CB8AC3E}">
        <p14:creationId xmlns:p14="http://schemas.microsoft.com/office/powerpoint/2010/main" val="4206869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2C33E-8A12-4257-95E1-4616B00EB5F3}"/>
              </a:ext>
            </a:extLst>
          </p:cNvPr>
          <p:cNvSpPr>
            <a:spLocks noGrp="1"/>
          </p:cNvSpPr>
          <p:nvPr>
            <p:ph type="title"/>
          </p:nvPr>
        </p:nvSpPr>
        <p:spPr/>
        <p:txBody>
          <a:bodyPr/>
          <a:lstStyle/>
          <a:p>
            <a:r>
              <a:rPr lang="en-GB" dirty="0"/>
              <a:t>References</a:t>
            </a:r>
          </a:p>
        </p:txBody>
      </p:sp>
      <p:sp>
        <p:nvSpPr>
          <p:cNvPr id="5" name="Content Placeholder 4">
            <a:extLst>
              <a:ext uri="{FF2B5EF4-FFF2-40B4-BE49-F238E27FC236}">
                <a16:creationId xmlns:a16="http://schemas.microsoft.com/office/drawing/2014/main" id="{AB03985A-1EC7-4E63-8231-2B832B0BD6B3}"/>
              </a:ext>
            </a:extLst>
          </p:cNvPr>
          <p:cNvSpPr>
            <a:spLocks noGrp="1"/>
          </p:cNvSpPr>
          <p:nvPr>
            <p:ph idx="1"/>
          </p:nvPr>
        </p:nvSpPr>
        <p:spPr/>
        <p:txBody>
          <a:bodyPr anchor="t">
            <a:normAutofit/>
          </a:bodyPr>
          <a:lstStyle/>
          <a:p>
            <a:pPr algn="just">
              <a:lnSpc>
                <a:spcPct val="107000"/>
              </a:lnSpc>
              <a:spcAft>
                <a:spcPts val="800"/>
              </a:spcAft>
            </a:pPr>
            <a:r>
              <a:rPr lang="en-GB" sz="1400" dirty="0" err="1">
                <a:effectLst/>
                <a:latin typeface="+mj-lt"/>
                <a:ea typeface="Calibri" panose="020F0502020204030204" pitchFamily="34" charset="0"/>
                <a:cs typeface="Times New Roman" panose="02020603050405020304" pitchFamily="18" charset="0"/>
              </a:rPr>
              <a:t>Páez</a:t>
            </a:r>
            <a:r>
              <a:rPr lang="en-GB" sz="1400" dirty="0">
                <a:effectLst/>
                <a:latin typeface="+mj-lt"/>
                <a:ea typeface="Calibri" panose="020F0502020204030204" pitchFamily="34" charset="0"/>
                <a:cs typeface="Times New Roman" panose="02020603050405020304" pitchFamily="18" charset="0"/>
              </a:rPr>
              <a:t>, A., Scott, D.M. and </a:t>
            </a:r>
            <a:r>
              <a:rPr lang="en-GB" sz="1400" dirty="0" err="1">
                <a:effectLst/>
                <a:latin typeface="+mj-lt"/>
                <a:ea typeface="Calibri" panose="020F0502020204030204" pitchFamily="34" charset="0"/>
                <a:cs typeface="Times New Roman" panose="02020603050405020304" pitchFamily="18" charset="0"/>
              </a:rPr>
              <a:t>Morency</a:t>
            </a:r>
            <a:r>
              <a:rPr lang="en-GB" sz="1400" dirty="0">
                <a:effectLst/>
                <a:latin typeface="+mj-lt"/>
                <a:ea typeface="Calibri" panose="020F0502020204030204" pitchFamily="34" charset="0"/>
                <a:cs typeface="Times New Roman" panose="02020603050405020304" pitchFamily="18" charset="0"/>
              </a:rPr>
              <a:t>, C., 2012. Measuring accessibility: positive and normative implementations of various accessibility indicators. </a:t>
            </a:r>
            <a:r>
              <a:rPr lang="en-GB" sz="1400" i="1" dirty="0">
                <a:effectLst/>
                <a:latin typeface="+mj-lt"/>
                <a:ea typeface="Calibri" panose="020F0502020204030204" pitchFamily="34" charset="0"/>
                <a:cs typeface="Times New Roman" panose="02020603050405020304" pitchFamily="18" charset="0"/>
              </a:rPr>
              <a:t>Journal of Transport Geography</a:t>
            </a:r>
            <a:r>
              <a:rPr lang="en-GB" sz="1400" dirty="0">
                <a:effectLst/>
                <a:latin typeface="+mj-lt"/>
                <a:ea typeface="Calibri" panose="020F0502020204030204" pitchFamily="34" charset="0"/>
                <a:cs typeface="Times New Roman" panose="02020603050405020304" pitchFamily="18" charset="0"/>
              </a:rPr>
              <a:t>, </a:t>
            </a:r>
            <a:r>
              <a:rPr lang="en-GB" sz="1400" i="1" dirty="0">
                <a:effectLst/>
                <a:latin typeface="+mj-lt"/>
                <a:ea typeface="Calibri" panose="020F0502020204030204" pitchFamily="34" charset="0"/>
                <a:cs typeface="Times New Roman" panose="02020603050405020304" pitchFamily="18" charset="0"/>
              </a:rPr>
              <a:t>25</a:t>
            </a:r>
            <a:r>
              <a:rPr lang="en-GB" sz="1400" dirty="0">
                <a:effectLst/>
                <a:latin typeface="+mj-lt"/>
                <a:ea typeface="Calibri" panose="020F0502020204030204" pitchFamily="34" charset="0"/>
                <a:cs typeface="Times New Roman" panose="02020603050405020304" pitchFamily="18" charset="0"/>
              </a:rPr>
              <a:t>, pp.141-153.</a:t>
            </a:r>
          </a:p>
          <a:p>
            <a:pPr algn="just">
              <a:lnSpc>
                <a:spcPct val="107000"/>
              </a:lnSpc>
              <a:spcAft>
                <a:spcPts val="800"/>
              </a:spcAft>
            </a:pPr>
            <a:r>
              <a:rPr lang="en-GB" sz="1400" dirty="0">
                <a:effectLst/>
                <a:latin typeface="+mj-lt"/>
                <a:ea typeface="Calibri" panose="020F0502020204030204" pitchFamily="34" charset="0"/>
                <a:cs typeface="Times New Roman" panose="02020603050405020304" pitchFamily="18" charset="0"/>
              </a:rPr>
              <a:t>Pereira, Rafael H. M., Marcus Saraiva, Daniel </a:t>
            </a:r>
            <a:r>
              <a:rPr lang="en-GB" sz="1400" dirty="0" err="1">
                <a:effectLst/>
                <a:latin typeface="+mj-lt"/>
                <a:ea typeface="Calibri" panose="020F0502020204030204" pitchFamily="34" charset="0"/>
                <a:cs typeface="Times New Roman" panose="02020603050405020304" pitchFamily="18" charset="0"/>
              </a:rPr>
              <a:t>Herszenhut</a:t>
            </a:r>
            <a:r>
              <a:rPr lang="en-GB" sz="1400" dirty="0">
                <a:effectLst/>
                <a:latin typeface="+mj-lt"/>
                <a:ea typeface="Calibri" panose="020F0502020204030204" pitchFamily="34" charset="0"/>
                <a:cs typeface="Times New Roman" panose="02020603050405020304" pitchFamily="18" charset="0"/>
              </a:rPr>
              <a:t>, Carlos </a:t>
            </a:r>
            <a:r>
              <a:rPr lang="en-GB" sz="1400" dirty="0" err="1">
                <a:effectLst/>
                <a:latin typeface="+mj-lt"/>
                <a:ea typeface="Calibri" panose="020F0502020204030204" pitchFamily="34" charset="0"/>
                <a:cs typeface="Times New Roman" panose="02020603050405020304" pitchFamily="18" charset="0"/>
              </a:rPr>
              <a:t>Kaue</a:t>
            </a:r>
            <a:r>
              <a:rPr lang="en-GB" sz="1400" dirty="0">
                <a:effectLst/>
                <a:latin typeface="+mj-lt"/>
                <a:ea typeface="Calibri" panose="020F0502020204030204" pitchFamily="34" charset="0"/>
                <a:cs typeface="Times New Roman" panose="02020603050405020304" pitchFamily="18" charset="0"/>
              </a:rPr>
              <a:t> Vieira Braga, and Matthew Wigginton Conway. 2021. “R5r: Rapid Realistic Routing on Multimodal Transport Networks with R5 in R.” Findings, March.</a:t>
            </a:r>
          </a:p>
          <a:p>
            <a:pPr algn="l">
              <a:lnSpc>
                <a:spcPct val="107000"/>
              </a:lnSpc>
              <a:spcAft>
                <a:spcPts val="800"/>
              </a:spcAft>
            </a:pPr>
            <a:r>
              <a:rPr lang="en-GB" sz="1400" dirty="0">
                <a:effectLst/>
                <a:latin typeface="+mj-lt"/>
                <a:ea typeface="Times New Roman" panose="02020603050405020304" pitchFamily="18" charset="0"/>
                <a:cs typeface="Times New Roman" panose="02020603050405020304" pitchFamily="18" charset="0"/>
              </a:rPr>
              <a:t>Sicard, P., de Marco, A., </a:t>
            </a:r>
            <a:r>
              <a:rPr lang="en-GB" sz="1400" dirty="0" err="1">
                <a:effectLst/>
                <a:latin typeface="+mj-lt"/>
                <a:ea typeface="Times New Roman" panose="02020603050405020304" pitchFamily="18" charset="0"/>
                <a:cs typeface="Times New Roman" panose="02020603050405020304" pitchFamily="18" charset="0"/>
              </a:rPr>
              <a:t>Agathokleous</a:t>
            </a:r>
            <a:r>
              <a:rPr lang="en-GB" sz="1400" dirty="0">
                <a:effectLst/>
                <a:latin typeface="+mj-lt"/>
                <a:ea typeface="Times New Roman" panose="02020603050405020304" pitchFamily="18" charset="0"/>
                <a:cs typeface="Times New Roman" panose="02020603050405020304" pitchFamily="18" charset="0"/>
              </a:rPr>
              <a:t>, E., Feng, Z., Xu, X., </a:t>
            </a:r>
            <a:r>
              <a:rPr lang="en-GB" sz="1400" dirty="0" err="1">
                <a:effectLst/>
                <a:latin typeface="+mj-lt"/>
                <a:ea typeface="Times New Roman" panose="02020603050405020304" pitchFamily="18" charset="0"/>
                <a:cs typeface="Times New Roman" panose="02020603050405020304" pitchFamily="18" charset="0"/>
              </a:rPr>
              <a:t>Paoletti</a:t>
            </a:r>
            <a:r>
              <a:rPr lang="en-GB" sz="1400" dirty="0">
                <a:effectLst/>
                <a:latin typeface="+mj-lt"/>
                <a:ea typeface="Times New Roman" panose="02020603050405020304" pitchFamily="18" charset="0"/>
                <a:cs typeface="Times New Roman" panose="02020603050405020304" pitchFamily="18" charset="0"/>
              </a:rPr>
              <a:t>, E., Rodriguez, J. J. D., &amp; </a:t>
            </a:r>
            <a:r>
              <a:rPr lang="en-GB" sz="1400" dirty="0" err="1">
                <a:effectLst/>
                <a:latin typeface="+mj-lt"/>
                <a:ea typeface="Times New Roman" panose="02020603050405020304" pitchFamily="18" charset="0"/>
                <a:cs typeface="Times New Roman" panose="02020603050405020304" pitchFamily="18" charset="0"/>
              </a:rPr>
              <a:t>Calatayud</a:t>
            </a:r>
            <a:r>
              <a:rPr lang="en-GB" sz="1400" dirty="0">
                <a:effectLst/>
                <a:latin typeface="+mj-lt"/>
                <a:ea typeface="Times New Roman" panose="02020603050405020304" pitchFamily="18" charset="0"/>
                <a:cs typeface="Times New Roman" panose="02020603050405020304" pitchFamily="18" charset="0"/>
              </a:rPr>
              <a:t>, V. (2020). Amplified ozone pollution in cities during the COVID-19 lockdown. </a:t>
            </a:r>
            <a:r>
              <a:rPr lang="en-GB" sz="1400" i="1" dirty="0">
                <a:effectLst/>
                <a:latin typeface="+mj-lt"/>
                <a:ea typeface="Times New Roman" panose="02020603050405020304" pitchFamily="18" charset="0"/>
                <a:cs typeface="Times New Roman" panose="02020603050405020304" pitchFamily="18" charset="0"/>
              </a:rPr>
              <a:t>Science of the Total Environment</a:t>
            </a:r>
            <a:r>
              <a:rPr lang="en-GB" sz="1400" dirty="0">
                <a:effectLst/>
                <a:latin typeface="+mj-lt"/>
                <a:ea typeface="Times New Roman" panose="02020603050405020304" pitchFamily="18" charset="0"/>
                <a:cs typeface="Times New Roman" panose="02020603050405020304" pitchFamily="18" charset="0"/>
              </a:rPr>
              <a:t>, </a:t>
            </a:r>
            <a:r>
              <a:rPr lang="en-GB" sz="1400" i="1" dirty="0">
                <a:effectLst/>
                <a:latin typeface="+mj-lt"/>
                <a:ea typeface="Times New Roman" panose="02020603050405020304" pitchFamily="18" charset="0"/>
                <a:cs typeface="Times New Roman" panose="02020603050405020304" pitchFamily="18" charset="0"/>
              </a:rPr>
              <a:t>735</a:t>
            </a:r>
            <a:r>
              <a:rPr lang="en-GB" sz="1400" dirty="0">
                <a:effectLst/>
                <a:latin typeface="+mj-lt"/>
                <a:ea typeface="Times New Roman" panose="02020603050405020304" pitchFamily="18" charset="0"/>
                <a:cs typeface="Times New Roman" panose="02020603050405020304" pitchFamily="18" charset="0"/>
              </a:rPr>
              <a:t>.</a:t>
            </a:r>
            <a:endParaRPr lang="en-GB" sz="1400" dirty="0">
              <a:effectLst/>
              <a:latin typeface="+mj-lt"/>
              <a:ea typeface="Calibri" panose="020F0502020204030204" pitchFamily="34" charset="0"/>
              <a:cs typeface="Times New Roman" panose="02020603050405020304" pitchFamily="18" charset="0"/>
            </a:endParaRPr>
          </a:p>
          <a:p>
            <a:pPr algn="l">
              <a:lnSpc>
                <a:spcPct val="107000"/>
              </a:lnSpc>
              <a:spcAft>
                <a:spcPts val="800"/>
              </a:spcAft>
            </a:pPr>
            <a:r>
              <a:rPr lang="en-GB" sz="1400" dirty="0">
                <a:effectLst/>
                <a:latin typeface="+mj-lt"/>
                <a:ea typeface="Times New Roman" panose="02020603050405020304" pitchFamily="18" charset="0"/>
                <a:cs typeface="Times New Roman" panose="02020603050405020304" pitchFamily="18" charset="0"/>
              </a:rPr>
              <a:t> </a:t>
            </a:r>
            <a:r>
              <a:rPr lang="en-GB" sz="1400" dirty="0" err="1">
                <a:effectLst/>
                <a:latin typeface="+mj-lt"/>
                <a:ea typeface="Times New Roman" panose="02020603050405020304" pitchFamily="18" charset="0"/>
                <a:cs typeface="Times New Roman" panose="02020603050405020304" pitchFamily="18" charset="0"/>
              </a:rPr>
              <a:t>Tobías</a:t>
            </a:r>
            <a:r>
              <a:rPr lang="en-GB" sz="1400" dirty="0">
                <a:effectLst/>
                <a:latin typeface="+mj-lt"/>
                <a:ea typeface="Times New Roman" panose="02020603050405020304" pitchFamily="18" charset="0"/>
                <a:cs typeface="Times New Roman" panose="02020603050405020304" pitchFamily="18" charset="0"/>
              </a:rPr>
              <a:t>, A., </a:t>
            </a:r>
            <a:r>
              <a:rPr lang="en-GB" sz="1400" dirty="0" err="1">
                <a:effectLst/>
                <a:latin typeface="+mj-lt"/>
                <a:ea typeface="Times New Roman" panose="02020603050405020304" pitchFamily="18" charset="0"/>
                <a:cs typeface="Times New Roman" panose="02020603050405020304" pitchFamily="18" charset="0"/>
              </a:rPr>
              <a:t>Carnerero</a:t>
            </a:r>
            <a:r>
              <a:rPr lang="en-GB" sz="1400" dirty="0">
                <a:effectLst/>
                <a:latin typeface="+mj-lt"/>
                <a:ea typeface="Times New Roman" panose="02020603050405020304" pitchFamily="18" charset="0"/>
                <a:cs typeface="Times New Roman" panose="02020603050405020304" pitchFamily="18" charset="0"/>
              </a:rPr>
              <a:t>, C., </a:t>
            </a:r>
            <a:r>
              <a:rPr lang="en-GB" sz="1400" dirty="0" err="1">
                <a:effectLst/>
                <a:latin typeface="+mj-lt"/>
                <a:ea typeface="Times New Roman" panose="02020603050405020304" pitchFamily="18" charset="0"/>
                <a:cs typeface="Times New Roman" panose="02020603050405020304" pitchFamily="18" charset="0"/>
              </a:rPr>
              <a:t>Reche</a:t>
            </a:r>
            <a:r>
              <a:rPr lang="en-GB" sz="1400" dirty="0">
                <a:effectLst/>
                <a:latin typeface="+mj-lt"/>
                <a:ea typeface="Times New Roman" panose="02020603050405020304" pitchFamily="18" charset="0"/>
                <a:cs typeface="Times New Roman" panose="02020603050405020304" pitchFamily="18" charset="0"/>
              </a:rPr>
              <a:t>, C., </a:t>
            </a:r>
            <a:r>
              <a:rPr lang="en-GB" sz="1400" dirty="0" err="1">
                <a:effectLst/>
                <a:latin typeface="+mj-lt"/>
                <a:ea typeface="Times New Roman" panose="02020603050405020304" pitchFamily="18" charset="0"/>
                <a:cs typeface="Times New Roman" panose="02020603050405020304" pitchFamily="18" charset="0"/>
              </a:rPr>
              <a:t>Massagué</a:t>
            </a:r>
            <a:r>
              <a:rPr lang="en-GB" sz="1400" dirty="0">
                <a:effectLst/>
                <a:latin typeface="+mj-lt"/>
                <a:ea typeface="Times New Roman" panose="02020603050405020304" pitchFamily="18" charset="0"/>
                <a:cs typeface="Times New Roman" panose="02020603050405020304" pitchFamily="18" charset="0"/>
              </a:rPr>
              <a:t>, J., Via, M., </a:t>
            </a:r>
            <a:r>
              <a:rPr lang="en-GB" sz="1400" dirty="0" err="1">
                <a:effectLst/>
                <a:latin typeface="+mj-lt"/>
                <a:ea typeface="Times New Roman" panose="02020603050405020304" pitchFamily="18" charset="0"/>
                <a:cs typeface="Times New Roman" panose="02020603050405020304" pitchFamily="18" charset="0"/>
              </a:rPr>
              <a:t>Minguillón</a:t>
            </a:r>
            <a:r>
              <a:rPr lang="en-GB" sz="1400" dirty="0">
                <a:effectLst/>
                <a:latin typeface="+mj-lt"/>
                <a:ea typeface="Times New Roman" panose="02020603050405020304" pitchFamily="18" charset="0"/>
                <a:cs typeface="Times New Roman" panose="02020603050405020304" pitchFamily="18" charset="0"/>
              </a:rPr>
              <a:t>, M. C., </a:t>
            </a:r>
            <a:r>
              <a:rPr lang="en-GB" sz="1400" dirty="0" err="1">
                <a:effectLst/>
                <a:latin typeface="+mj-lt"/>
                <a:ea typeface="Times New Roman" panose="02020603050405020304" pitchFamily="18" charset="0"/>
                <a:cs typeface="Times New Roman" panose="02020603050405020304" pitchFamily="18" charset="0"/>
              </a:rPr>
              <a:t>Alastuey</a:t>
            </a:r>
            <a:r>
              <a:rPr lang="en-GB" sz="1400" dirty="0">
                <a:effectLst/>
                <a:latin typeface="+mj-lt"/>
                <a:ea typeface="Times New Roman" panose="02020603050405020304" pitchFamily="18" charset="0"/>
                <a:cs typeface="Times New Roman" panose="02020603050405020304" pitchFamily="18" charset="0"/>
              </a:rPr>
              <a:t>, A., &amp; Querol, X. (2020). Changes in air quality during the lockdown in Barcelona (Spain) one month into the SARS-CoV-2 epidemic. </a:t>
            </a:r>
            <a:r>
              <a:rPr lang="en-GB" sz="1400" i="1" dirty="0">
                <a:effectLst/>
                <a:latin typeface="+mj-lt"/>
                <a:ea typeface="Times New Roman" panose="02020603050405020304" pitchFamily="18" charset="0"/>
                <a:cs typeface="Times New Roman" panose="02020603050405020304" pitchFamily="18" charset="0"/>
              </a:rPr>
              <a:t>Science of the Total Environment</a:t>
            </a:r>
            <a:r>
              <a:rPr lang="en-GB" sz="1400" dirty="0">
                <a:effectLst/>
                <a:latin typeface="+mj-lt"/>
                <a:ea typeface="Times New Roman" panose="02020603050405020304" pitchFamily="18" charset="0"/>
                <a:cs typeface="Times New Roman" panose="02020603050405020304" pitchFamily="18" charset="0"/>
              </a:rPr>
              <a:t>, </a:t>
            </a:r>
            <a:r>
              <a:rPr lang="en-GB" sz="1400" i="1" dirty="0">
                <a:effectLst/>
                <a:latin typeface="+mj-lt"/>
                <a:ea typeface="Times New Roman" panose="02020603050405020304" pitchFamily="18" charset="0"/>
                <a:cs typeface="Times New Roman" panose="02020603050405020304" pitchFamily="18" charset="0"/>
              </a:rPr>
              <a:t>726</a:t>
            </a:r>
            <a:r>
              <a:rPr lang="en-GB" sz="1400" dirty="0">
                <a:effectLst/>
                <a:latin typeface="+mj-lt"/>
                <a:ea typeface="Times New Roman" panose="02020603050405020304" pitchFamily="18" charset="0"/>
                <a:cs typeface="Times New Roman" panose="02020603050405020304" pitchFamily="18" charset="0"/>
              </a:rPr>
              <a:t>.</a:t>
            </a:r>
            <a:endParaRPr lang="en-GB" sz="14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6732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B936B-E569-4028-BA4A-48C47932974D}"/>
              </a:ext>
            </a:extLst>
          </p:cNvPr>
          <p:cNvSpPr>
            <a:spLocks noGrp="1"/>
          </p:cNvSpPr>
          <p:nvPr>
            <p:ph type="title"/>
          </p:nvPr>
        </p:nvSpPr>
        <p:spPr/>
        <p:txBody>
          <a:bodyPr/>
          <a:lstStyle/>
          <a:p>
            <a:r>
              <a:rPr lang="en-GB" dirty="0"/>
              <a:t>Accessibility</a:t>
            </a:r>
          </a:p>
        </p:txBody>
      </p:sp>
      <p:sp>
        <p:nvSpPr>
          <p:cNvPr id="3" name="Content Placeholder 2">
            <a:extLst>
              <a:ext uri="{FF2B5EF4-FFF2-40B4-BE49-F238E27FC236}">
                <a16:creationId xmlns:a16="http://schemas.microsoft.com/office/drawing/2014/main" id="{4E2F1C94-6D6B-4B4E-BD68-0116ED1BF574}"/>
              </a:ext>
            </a:extLst>
          </p:cNvPr>
          <p:cNvSpPr>
            <a:spLocks noGrp="1"/>
          </p:cNvSpPr>
          <p:nvPr>
            <p:ph idx="1"/>
          </p:nvPr>
        </p:nvSpPr>
        <p:spPr/>
        <p:txBody>
          <a:bodyPr/>
          <a:lstStyle/>
          <a:p>
            <a:r>
              <a:rPr lang="en-GB" b="1" i="1" dirty="0">
                <a:solidFill>
                  <a:srgbClr val="000000"/>
                </a:solidFill>
                <a:effectLst/>
                <a:latin typeface="inherit"/>
              </a:rPr>
              <a:t>Accessibility </a:t>
            </a:r>
            <a:r>
              <a:rPr lang="en-GB" b="0" i="1" dirty="0">
                <a:solidFill>
                  <a:srgbClr val="000000"/>
                </a:solidFill>
                <a:effectLst/>
                <a:latin typeface="Open Sans" panose="020B0606030504020204" pitchFamily="34" charset="0"/>
              </a:rPr>
              <a:t>is the ease with which opportunities can be reached from an origin</a:t>
            </a:r>
            <a:endParaRPr lang="en-GB" sz="4000" dirty="0">
              <a:latin typeface="Helvetica" pitchFamily="2" charset="0"/>
            </a:endParaRPr>
          </a:p>
        </p:txBody>
      </p:sp>
      <p:sp>
        <p:nvSpPr>
          <p:cNvPr id="4" name="TextBox 3">
            <a:extLst>
              <a:ext uri="{FF2B5EF4-FFF2-40B4-BE49-F238E27FC236}">
                <a16:creationId xmlns:a16="http://schemas.microsoft.com/office/drawing/2014/main" id="{C1424858-F230-49BD-A8E6-0A4DB0E65368}"/>
              </a:ext>
            </a:extLst>
          </p:cNvPr>
          <p:cNvSpPr txBox="1"/>
          <p:nvPr/>
        </p:nvSpPr>
        <p:spPr>
          <a:xfrm>
            <a:off x="989666" y="5946130"/>
            <a:ext cx="10813868" cy="646331"/>
          </a:xfrm>
          <a:prstGeom prst="rect">
            <a:avLst/>
          </a:prstGeom>
          <a:noFill/>
        </p:spPr>
        <p:txBody>
          <a:bodyPr wrap="square">
            <a:spAutoFit/>
          </a:bodyPr>
          <a:lstStyle/>
          <a:p>
            <a:r>
              <a:rPr lang="en-GB" sz="1200" b="0" i="0" dirty="0">
                <a:solidFill>
                  <a:srgbClr val="000000"/>
                </a:solidFill>
                <a:effectLst/>
                <a:latin typeface="+mj-lt"/>
              </a:rPr>
              <a:t>Hansen, W. G. (1959). How accessibility shapes land use. Journal of the American Institute of planners, 25(2), 73-76.</a:t>
            </a:r>
          </a:p>
          <a:p>
            <a:r>
              <a:rPr lang="en-GB" sz="1200" b="0" i="0" dirty="0" err="1">
                <a:solidFill>
                  <a:srgbClr val="222222"/>
                </a:solidFill>
                <a:effectLst/>
                <a:latin typeface="+mj-lt"/>
              </a:rPr>
              <a:t>Páez</a:t>
            </a:r>
            <a:r>
              <a:rPr lang="en-GB" sz="1200" b="0" i="0" dirty="0">
                <a:solidFill>
                  <a:srgbClr val="222222"/>
                </a:solidFill>
                <a:effectLst/>
                <a:latin typeface="+mj-lt"/>
              </a:rPr>
              <a:t>, A., Scott, D.M. and </a:t>
            </a:r>
            <a:r>
              <a:rPr lang="en-GB" sz="1200" b="0" i="0" dirty="0" err="1">
                <a:solidFill>
                  <a:srgbClr val="222222"/>
                </a:solidFill>
                <a:effectLst/>
                <a:latin typeface="+mj-lt"/>
              </a:rPr>
              <a:t>Morency</a:t>
            </a:r>
            <a:r>
              <a:rPr lang="en-GB" sz="1200" b="0" i="0" dirty="0">
                <a:solidFill>
                  <a:srgbClr val="222222"/>
                </a:solidFill>
                <a:effectLst/>
                <a:latin typeface="+mj-lt"/>
              </a:rPr>
              <a:t>, C., 2012. Measuring accessibility: positive and normative implementations of various accessibility indicators. </a:t>
            </a:r>
            <a:r>
              <a:rPr lang="en-GB" sz="1200" b="0" i="1" dirty="0">
                <a:solidFill>
                  <a:srgbClr val="000000"/>
                </a:solidFill>
                <a:effectLst/>
                <a:latin typeface="+mj-lt"/>
              </a:rPr>
              <a:t>Journal of Transport Geography</a:t>
            </a:r>
            <a:r>
              <a:rPr lang="en-GB" sz="1200" b="0" i="0" dirty="0">
                <a:solidFill>
                  <a:srgbClr val="222222"/>
                </a:solidFill>
                <a:effectLst/>
                <a:latin typeface="+mj-lt"/>
              </a:rPr>
              <a:t>, </a:t>
            </a:r>
            <a:r>
              <a:rPr lang="en-GB" sz="1200" b="0" i="1" dirty="0">
                <a:solidFill>
                  <a:srgbClr val="000000"/>
                </a:solidFill>
                <a:effectLst/>
                <a:latin typeface="+mj-lt"/>
              </a:rPr>
              <a:t>25</a:t>
            </a:r>
            <a:r>
              <a:rPr lang="en-GB" sz="1200" b="0" i="0" dirty="0">
                <a:solidFill>
                  <a:srgbClr val="222222"/>
                </a:solidFill>
                <a:effectLst/>
                <a:latin typeface="+mj-lt"/>
              </a:rPr>
              <a:t>, pp.141-153.</a:t>
            </a:r>
            <a:endParaRPr lang="en-GB" sz="1200" dirty="0">
              <a:latin typeface="+mj-lt"/>
            </a:endParaRPr>
          </a:p>
        </p:txBody>
      </p:sp>
    </p:spTree>
    <p:extLst>
      <p:ext uri="{BB962C8B-B14F-4D97-AF65-F5344CB8AC3E}">
        <p14:creationId xmlns:p14="http://schemas.microsoft.com/office/powerpoint/2010/main" val="2785407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B936B-E569-4028-BA4A-48C47932974D}"/>
              </a:ext>
            </a:extLst>
          </p:cNvPr>
          <p:cNvSpPr>
            <a:spLocks noGrp="1"/>
          </p:cNvSpPr>
          <p:nvPr>
            <p:ph type="title"/>
          </p:nvPr>
        </p:nvSpPr>
        <p:spPr/>
        <p:txBody>
          <a:bodyPr/>
          <a:lstStyle/>
          <a:p>
            <a:r>
              <a:rPr lang="en-GB" dirty="0"/>
              <a:t>Accessibility</a:t>
            </a:r>
          </a:p>
        </p:txBody>
      </p:sp>
      <p:sp>
        <p:nvSpPr>
          <p:cNvPr id="3" name="Content Placeholder 2">
            <a:extLst>
              <a:ext uri="{FF2B5EF4-FFF2-40B4-BE49-F238E27FC236}">
                <a16:creationId xmlns:a16="http://schemas.microsoft.com/office/drawing/2014/main" id="{4E2F1C94-6D6B-4B4E-BD68-0116ED1BF574}"/>
              </a:ext>
            </a:extLst>
          </p:cNvPr>
          <p:cNvSpPr>
            <a:spLocks noGrp="1"/>
          </p:cNvSpPr>
          <p:nvPr>
            <p:ph idx="1"/>
          </p:nvPr>
        </p:nvSpPr>
        <p:spPr/>
        <p:txBody>
          <a:bodyPr/>
          <a:lstStyle/>
          <a:p>
            <a:pPr algn="ctr"/>
            <a:r>
              <a:rPr lang="en-GB" sz="4000" dirty="0">
                <a:latin typeface="Helvetica" pitchFamily="2" charset="0"/>
              </a:rPr>
              <a:t>Accessibility ≠ Mobility</a:t>
            </a:r>
          </a:p>
        </p:txBody>
      </p:sp>
      <p:sp>
        <p:nvSpPr>
          <p:cNvPr id="4" name="TextBox 3">
            <a:extLst>
              <a:ext uri="{FF2B5EF4-FFF2-40B4-BE49-F238E27FC236}">
                <a16:creationId xmlns:a16="http://schemas.microsoft.com/office/drawing/2014/main" id="{C1424858-F230-49BD-A8E6-0A4DB0E65368}"/>
              </a:ext>
            </a:extLst>
          </p:cNvPr>
          <p:cNvSpPr txBox="1"/>
          <p:nvPr/>
        </p:nvSpPr>
        <p:spPr>
          <a:xfrm>
            <a:off x="838200" y="6170296"/>
            <a:ext cx="10813868" cy="276999"/>
          </a:xfrm>
          <a:prstGeom prst="rect">
            <a:avLst/>
          </a:prstGeom>
          <a:noFill/>
        </p:spPr>
        <p:txBody>
          <a:bodyPr wrap="square">
            <a:spAutoFit/>
          </a:bodyPr>
          <a:lstStyle/>
          <a:p>
            <a:r>
              <a:rPr lang="en-GB" sz="1200" b="0" i="0" dirty="0">
                <a:solidFill>
                  <a:srgbClr val="000000"/>
                </a:solidFill>
                <a:effectLst/>
                <a:latin typeface="+mj-lt"/>
              </a:rPr>
              <a:t>El-</a:t>
            </a:r>
            <a:r>
              <a:rPr lang="en-GB" sz="1200" b="0" i="0" dirty="0" err="1">
                <a:solidFill>
                  <a:srgbClr val="000000"/>
                </a:solidFill>
                <a:effectLst/>
                <a:latin typeface="+mj-lt"/>
              </a:rPr>
              <a:t>Geneidy</a:t>
            </a:r>
            <a:r>
              <a:rPr lang="en-GB" sz="1200" b="0" i="0" dirty="0">
                <a:solidFill>
                  <a:srgbClr val="000000"/>
                </a:solidFill>
                <a:effectLst/>
                <a:latin typeface="+mj-lt"/>
              </a:rPr>
              <a:t>, A. M., &amp; Levinson, D. M. (2006). Access to destinations: Development of accessibility measures.</a:t>
            </a:r>
            <a:endParaRPr lang="en-GB" sz="1200" dirty="0">
              <a:latin typeface="+mj-lt"/>
            </a:endParaRPr>
          </a:p>
        </p:txBody>
      </p:sp>
    </p:spTree>
    <p:extLst>
      <p:ext uri="{BB962C8B-B14F-4D97-AF65-F5344CB8AC3E}">
        <p14:creationId xmlns:p14="http://schemas.microsoft.com/office/powerpoint/2010/main" val="1006342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E60A-3EFA-419D-A9BC-0BE3424BAE1A}"/>
              </a:ext>
            </a:extLst>
          </p:cNvPr>
          <p:cNvSpPr>
            <a:spLocks noGrp="1"/>
          </p:cNvSpPr>
          <p:nvPr>
            <p:ph type="title"/>
          </p:nvPr>
        </p:nvSpPr>
        <p:spPr/>
        <p:txBody>
          <a:bodyPr/>
          <a:lstStyle/>
          <a:p>
            <a:r>
              <a:rPr lang="en-GB" dirty="0"/>
              <a:t>Urban Morphology</a:t>
            </a:r>
          </a:p>
        </p:txBody>
      </p:sp>
      <p:pic>
        <p:nvPicPr>
          <p:cNvPr id="4" name="Picture 3" descr="A picture containing fence, keyboard, surrounded, grate&#10;&#10;Description automatically generated">
            <a:extLst>
              <a:ext uri="{FF2B5EF4-FFF2-40B4-BE49-F238E27FC236}">
                <a16:creationId xmlns:a16="http://schemas.microsoft.com/office/drawing/2014/main" id="{5C3BE9B8-D2FE-4A1C-8829-682825943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487" y="1655566"/>
            <a:ext cx="9011026" cy="4609221"/>
          </a:xfrm>
          <a:prstGeom prst="rect">
            <a:avLst/>
          </a:prstGeom>
        </p:spPr>
      </p:pic>
      <p:sp>
        <p:nvSpPr>
          <p:cNvPr id="6" name="TextBox 5">
            <a:extLst>
              <a:ext uri="{FF2B5EF4-FFF2-40B4-BE49-F238E27FC236}">
                <a16:creationId xmlns:a16="http://schemas.microsoft.com/office/drawing/2014/main" id="{403A31F8-6D23-451C-8BC4-2E04B8DD6721}"/>
              </a:ext>
            </a:extLst>
          </p:cNvPr>
          <p:cNvSpPr txBox="1"/>
          <p:nvPr/>
        </p:nvSpPr>
        <p:spPr>
          <a:xfrm>
            <a:off x="838200" y="6170296"/>
            <a:ext cx="10813868" cy="276999"/>
          </a:xfrm>
          <a:prstGeom prst="rect">
            <a:avLst/>
          </a:prstGeom>
          <a:noFill/>
        </p:spPr>
        <p:txBody>
          <a:bodyPr wrap="square">
            <a:spAutoFit/>
          </a:bodyPr>
          <a:lstStyle/>
          <a:p>
            <a:r>
              <a:rPr lang="en-GB" sz="1200" b="0" i="0" dirty="0">
                <a:solidFill>
                  <a:srgbClr val="000000"/>
                </a:solidFill>
                <a:effectLst/>
                <a:latin typeface="+mj-lt"/>
              </a:rPr>
              <a:t>Oliveira, V. (2016). Urban Morphology: An Introduction to the Study of the Physical Form of Cities. Germany: Springer International Publishing.</a:t>
            </a:r>
            <a:endParaRPr lang="en-GB" sz="1200" dirty="0">
              <a:latin typeface="+mj-lt"/>
            </a:endParaRPr>
          </a:p>
        </p:txBody>
      </p:sp>
    </p:spTree>
    <p:extLst>
      <p:ext uri="{BB962C8B-B14F-4D97-AF65-F5344CB8AC3E}">
        <p14:creationId xmlns:p14="http://schemas.microsoft.com/office/powerpoint/2010/main" val="354090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iscover the Eixample - Barcelona Sun &amp; Segway">
            <a:extLst>
              <a:ext uri="{FF2B5EF4-FFF2-40B4-BE49-F238E27FC236}">
                <a16:creationId xmlns:a16="http://schemas.microsoft.com/office/drawing/2014/main" id="{5F1E6D03-6615-489F-AD2C-9080320FE6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28" b="15021"/>
          <a:stretch/>
        </p:blipFill>
        <p:spPr bwMode="auto">
          <a:xfrm>
            <a:off x="0" y="0"/>
            <a:ext cx="6096000" cy="34404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C7B42CF-9543-4009-98B1-2F68B7FB8D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326" t="25562" r="7930"/>
          <a:stretch/>
        </p:blipFill>
        <p:spPr bwMode="auto">
          <a:xfrm>
            <a:off x="6096000" y="-11404"/>
            <a:ext cx="6096000" cy="34404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8CE4143-78E4-40B2-AE13-4F13EFB3B8C2}"/>
              </a:ext>
            </a:extLst>
          </p:cNvPr>
          <p:cNvPicPr>
            <a:picLocks noChangeAspect="1"/>
          </p:cNvPicPr>
          <p:nvPr/>
        </p:nvPicPr>
        <p:blipFill rotWithShape="1">
          <a:blip r:embed="rId5"/>
          <a:srcRect t="5886" r="12241" b="9505"/>
          <a:stretch/>
        </p:blipFill>
        <p:spPr>
          <a:xfrm>
            <a:off x="3014" y="3406192"/>
            <a:ext cx="6096000" cy="3463212"/>
          </a:xfrm>
          <a:prstGeom prst="rect">
            <a:avLst/>
          </a:prstGeom>
        </p:spPr>
      </p:pic>
      <p:pic>
        <p:nvPicPr>
          <p:cNvPr id="7" name="Picture 6">
            <a:extLst>
              <a:ext uri="{FF2B5EF4-FFF2-40B4-BE49-F238E27FC236}">
                <a16:creationId xmlns:a16="http://schemas.microsoft.com/office/drawing/2014/main" id="{29457A07-9C26-4BE6-8E07-AA5F30077044}"/>
              </a:ext>
            </a:extLst>
          </p:cNvPr>
          <p:cNvPicPr>
            <a:picLocks noChangeAspect="1"/>
          </p:cNvPicPr>
          <p:nvPr/>
        </p:nvPicPr>
        <p:blipFill>
          <a:blip r:embed="rId6"/>
          <a:stretch>
            <a:fillRect/>
          </a:stretch>
        </p:blipFill>
        <p:spPr>
          <a:xfrm>
            <a:off x="6084464" y="3417596"/>
            <a:ext cx="6101508" cy="3451808"/>
          </a:xfrm>
          <a:prstGeom prst="rect">
            <a:avLst/>
          </a:prstGeom>
        </p:spPr>
      </p:pic>
    </p:spTree>
    <p:extLst>
      <p:ext uri="{BB962C8B-B14F-4D97-AF65-F5344CB8AC3E}">
        <p14:creationId xmlns:p14="http://schemas.microsoft.com/office/powerpoint/2010/main" val="1187832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AAE5F-7B0A-4228-9DB3-719C746C54FC}"/>
              </a:ext>
            </a:extLst>
          </p:cNvPr>
          <p:cNvSpPr>
            <a:spLocks noGrp="1"/>
          </p:cNvSpPr>
          <p:nvPr>
            <p:ph type="title"/>
          </p:nvPr>
        </p:nvSpPr>
        <p:spPr/>
        <p:txBody>
          <a:bodyPr/>
          <a:lstStyle/>
          <a:p>
            <a:r>
              <a:rPr lang="en-GB" dirty="0"/>
              <a:t>Background</a:t>
            </a:r>
          </a:p>
        </p:txBody>
      </p:sp>
      <p:sp>
        <p:nvSpPr>
          <p:cNvPr id="3" name="Content Placeholder 2">
            <a:extLst>
              <a:ext uri="{FF2B5EF4-FFF2-40B4-BE49-F238E27FC236}">
                <a16:creationId xmlns:a16="http://schemas.microsoft.com/office/drawing/2014/main" id="{2DB097AB-D7BF-4D24-8B98-3D20ADB65DC8}"/>
              </a:ext>
            </a:extLst>
          </p:cNvPr>
          <p:cNvSpPr>
            <a:spLocks noGrp="1"/>
          </p:cNvSpPr>
          <p:nvPr>
            <p:ph idx="1"/>
          </p:nvPr>
        </p:nvSpPr>
        <p:spPr>
          <a:xfrm>
            <a:off x="838200" y="1825625"/>
            <a:ext cx="10515600" cy="4351338"/>
          </a:xfrm>
        </p:spPr>
        <p:txBody>
          <a:bodyPr>
            <a:normAutofit fontScale="92500" lnSpcReduction="10000"/>
          </a:bodyPr>
          <a:lstStyle/>
          <a:p>
            <a:pPr marL="342900" indent="-342900" algn="l">
              <a:buFont typeface="Wingdings" panose="05000000000000000000" pitchFamily="2" charset="2"/>
              <a:buChar char="§"/>
            </a:pPr>
            <a:r>
              <a:rPr lang="en-GB" sz="3200" b="1" dirty="0"/>
              <a:t>Accessibility + Urban morphology + Sustainable cities </a:t>
            </a:r>
            <a:r>
              <a:rPr lang="en-GB" sz="3200" dirty="0"/>
              <a:t>(Boeing, G., et al., 2022, Ewing, R., &amp; Handy, S., 2009)</a:t>
            </a:r>
            <a:endParaRPr lang="en-GB" sz="3200" b="1" dirty="0"/>
          </a:p>
          <a:p>
            <a:pPr marL="342900" indent="-342900" algn="l">
              <a:buFont typeface="Wingdings" panose="05000000000000000000" pitchFamily="2" charset="2"/>
              <a:buChar char="§"/>
            </a:pPr>
            <a:r>
              <a:rPr lang="en-GB" sz="3200" b="1" dirty="0"/>
              <a:t>Urban air pollution </a:t>
            </a:r>
            <a:r>
              <a:rPr lang="da-DK" sz="3200" dirty="0"/>
              <a:t>(Burnett et al., 2018; Khomenko et al., 2021; Landrigan et al., 2018)</a:t>
            </a:r>
            <a:endParaRPr lang="en-GB" sz="3200" dirty="0"/>
          </a:p>
          <a:p>
            <a:pPr marL="342900" indent="-342900" algn="l">
              <a:buFont typeface="Wingdings" panose="05000000000000000000" pitchFamily="2" charset="2"/>
              <a:buChar char="§"/>
            </a:pPr>
            <a:r>
              <a:rPr lang="en-GB" sz="3200" b="1" dirty="0"/>
              <a:t>Motorised traffic </a:t>
            </a:r>
            <a:r>
              <a:rPr lang="en-GB" sz="3200" dirty="0"/>
              <a:t>(Kumar et al., 2020; Sicard et al., 2020; </a:t>
            </a:r>
            <a:r>
              <a:rPr lang="en-GB" sz="3200" dirty="0" err="1"/>
              <a:t>Tobías</a:t>
            </a:r>
            <a:r>
              <a:rPr lang="en-GB" sz="3200" dirty="0"/>
              <a:t> et al., 2020)</a:t>
            </a:r>
          </a:p>
        </p:txBody>
      </p:sp>
    </p:spTree>
    <p:extLst>
      <p:ext uri="{BB962C8B-B14F-4D97-AF65-F5344CB8AC3E}">
        <p14:creationId xmlns:p14="http://schemas.microsoft.com/office/powerpoint/2010/main" val="3909472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AAE5F-7B0A-4228-9DB3-719C746C54FC}"/>
              </a:ext>
            </a:extLst>
          </p:cNvPr>
          <p:cNvSpPr>
            <a:spLocks noGrp="1"/>
          </p:cNvSpPr>
          <p:nvPr>
            <p:ph type="title"/>
          </p:nvPr>
        </p:nvSpPr>
        <p:spPr/>
        <p:txBody>
          <a:bodyPr/>
          <a:lstStyle/>
          <a:p>
            <a:r>
              <a:rPr lang="en-GB" dirty="0"/>
              <a:t>Background</a:t>
            </a:r>
          </a:p>
        </p:txBody>
      </p:sp>
      <p:sp>
        <p:nvSpPr>
          <p:cNvPr id="3" name="Content Placeholder 2">
            <a:extLst>
              <a:ext uri="{FF2B5EF4-FFF2-40B4-BE49-F238E27FC236}">
                <a16:creationId xmlns:a16="http://schemas.microsoft.com/office/drawing/2014/main" id="{2DB097AB-D7BF-4D24-8B98-3D20ADB65DC8}"/>
              </a:ext>
            </a:extLst>
          </p:cNvPr>
          <p:cNvSpPr>
            <a:spLocks noGrp="1"/>
          </p:cNvSpPr>
          <p:nvPr>
            <p:ph idx="1"/>
          </p:nvPr>
        </p:nvSpPr>
        <p:spPr>
          <a:xfrm>
            <a:off x="838200" y="1825625"/>
            <a:ext cx="10515600" cy="4351338"/>
          </a:xfrm>
        </p:spPr>
        <p:txBody>
          <a:bodyPr>
            <a:normAutofit/>
          </a:bodyPr>
          <a:lstStyle/>
          <a:p>
            <a:pPr marL="285750" indent="-285750" algn="just">
              <a:lnSpc>
                <a:spcPct val="107000"/>
              </a:lnSpc>
              <a:spcAft>
                <a:spcPts val="800"/>
              </a:spcAft>
              <a:buFont typeface="Wingdings" panose="05000000000000000000" pitchFamily="2" charset="2"/>
              <a:buChar char="§"/>
            </a:pPr>
            <a:r>
              <a:rPr lang="en-GB" sz="1800" dirty="0">
                <a:effectLst/>
                <a:latin typeface="Helvetica" pitchFamily="2" charset="0"/>
                <a:ea typeface="Calibri" panose="020F0502020204030204" pitchFamily="34" charset="0"/>
                <a:cs typeface="Times New Roman" panose="02020603050405020304" pitchFamily="18" charset="0"/>
              </a:rPr>
              <a:t>Hansen, W. G. (1959). How accessibility shapes land use. Journal of the American Institute of Planners, 25(2), 73–76.</a:t>
            </a:r>
          </a:p>
          <a:p>
            <a:pPr marL="342900" indent="-342900" algn="l">
              <a:buFont typeface="Wingdings" panose="05000000000000000000" pitchFamily="2" charset="2"/>
              <a:buChar char="§"/>
            </a:pPr>
            <a:r>
              <a:rPr lang="en-GB" sz="2000" dirty="0" err="1"/>
              <a:t>Lahoorpoor</a:t>
            </a:r>
            <a:r>
              <a:rPr lang="en-GB" sz="2000" dirty="0"/>
              <a:t>, B., et al. (2022). Access-oriented design? Disentangling the effect of land use and transport network on accessibility. </a:t>
            </a:r>
            <a:r>
              <a:rPr lang="en-GB" sz="2000" i="1" dirty="0"/>
              <a:t>Transportation Research Interdisciplinary Perspectives</a:t>
            </a:r>
            <a:r>
              <a:rPr lang="en-GB" sz="2000" dirty="0"/>
              <a:t>, </a:t>
            </a:r>
            <a:r>
              <a:rPr lang="en-GB" sz="2000" i="1" dirty="0"/>
              <a:t>13. </a:t>
            </a:r>
            <a:r>
              <a:rPr lang="en-GB" sz="2000" i="0" dirty="0">
                <a:solidFill>
                  <a:srgbClr val="222222"/>
                </a:solidFill>
                <a:effectLst/>
                <a:latin typeface="Arial" panose="020B0604020202020204" pitchFamily="34" charset="0"/>
              </a:rPr>
              <a:t>100536.</a:t>
            </a:r>
            <a:endParaRPr lang="en-GB" sz="2000" dirty="0"/>
          </a:p>
          <a:p>
            <a:pPr marL="342900" indent="-342900" algn="l">
              <a:buFont typeface="Wingdings" panose="05000000000000000000" pitchFamily="2" charset="2"/>
              <a:buChar char="§"/>
            </a:pPr>
            <a:r>
              <a:rPr lang="en-GB" sz="2000" dirty="0"/>
              <a:t>Ewing, R., &amp; Handy, S. (2009). Measuring the Unmeasurable: Urban Design Qualities Related to Walkability. </a:t>
            </a:r>
            <a:r>
              <a:rPr lang="en-GB" sz="2000" i="1" dirty="0"/>
              <a:t>Journal of Urban Design</a:t>
            </a:r>
            <a:r>
              <a:rPr lang="en-GB" sz="2000" dirty="0"/>
              <a:t>, </a:t>
            </a:r>
            <a:r>
              <a:rPr lang="en-GB" sz="2000" i="1" dirty="0"/>
              <a:t>14</a:t>
            </a:r>
            <a:r>
              <a:rPr lang="en-GB" sz="2000" dirty="0"/>
              <a:t>(1), 65–84. </a:t>
            </a:r>
          </a:p>
          <a:p>
            <a:pPr marL="342900" indent="-342900" algn="l">
              <a:buFont typeface="Wingdings" panose="05000000000000000000" pitchFamily="2" charset="2"/>
              <a:buChar char="§"/>
            </a:pPr>
            <a:r>
              <a:rPr lang="en-GB" sz="2000" dirty="0"/>
              <a:t>Calafiore, A., et al. (2022). The 20-minute city: An equity analysis of Liverpool City Region. </a:t>
            </a:r>
            <a:r>
              <a:rPr lang="en-GB" sz="2000" i="1" dirty="0"/>
              <a:t>Transportation Research Part D: Transport and Environment</a:t>
            </a:r>
            <a:r>
              <a:rPr lang="en-GB" sz="2000" dirty="0"/>
              <a:t>, </a:t>
            </a:r>
            <a:r>
              <a:rPr lang="en-GB" sz="2000" i="1" dirty="0"/>
              <a:t>102</a:t>
            </a:r>
            <a:r>
              <a:rPr lang="en-GB" sz="2000" dirty="0"/>
              <a:t>, 103111.</a:t>
            </a:r>
          </a:p>
        </p:txBody>
      </p:sp>
    </p:spTree>
    <p:extLst>
      <p:ext uri="{BB962C8B-B14F-4D97-AF65-F5344CB8AC3E}">
        <p14:creationId xmlns:p14="http://schemas.microsoft.com/office/powerpoint/2010/main" val="37817650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ourful_custom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0D3C5C0F8E1143970D88C0AF897189" ma:contentTypeVersion="14" ma:contentTypeDescription="Create a new document." ma:contentTypeScope="" ma:versionID="fbba9c671b5306a4ecbc3a89594655b1">
  <xsd:schema xmlns:xsd="http://www.w3.org/2001/XMLSchema" xmlns:xs="http://www.w3.org/2001/XMLSchema" xmlns:p="http://schemas.microsoft.com/office/2006/metadata/properties" xmlns:ns3="f74ceb20-9f61-4762-a067-642621c20cb7" xmlns:ns4="92d2ebf6-54a5-463b-a109-4526c019e380" targetNamespace="http://schemas.microsoft.com/office/2006/metadata/properties" ma:root="true" ma:fieldsID="91de7053f479adf5fa829438037a8c9f" ns3:_="" ns4:_="">
    <xsd:import namespace="f74ceb20-9f61-4762-a067-642621c20cb7"/>
    <xsd:import namespace="92d2ebf6-54a5-463b-a109-4526c019e380"/>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4ceb20-9f61-4762-a067-642621c20c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2d2ebf6-54a5-463b-a109-4526c019e380"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92385B-C938-4A0F-A8DC-78599DA9D3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4ceb20-9f61-4762-a067-642621c20cb7"/>
    <ds:schemaRef ds:uri="92d2ebf6-54a5-463b-a109-4526c019e3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C84A890-5B45-483B-8EFF-4AE36DA05A96}">
  <ds:schemaRefs>
    <ds:schemaRef ds:uri="http://purl.org/dc/terms/"/>
    <ds:schemaRef ds:uri="http://schemas.openxmlformats.org/package/2006/metadata/core-properties"/>
    <ds:schemaRef ds:uri="92d2ebf6-54a5-463b-a109-4526c019e380"/>
    <ds:schemaRef ds:uri="http://schemas.microsoft.com/office/2006/documentManagement/types"/>
    <ds:schemaRef ds:uri="http://schemas.microsoft.com/office/infopath/2007/PartnerControls"/>
    <ds:schemaRef ds:uri="http://purl.org/dc/elements/1.1/"/>
    <ds:schemaRef ds:uri="http://schemas.microsoft.com/office/2006/metadata/properties"/>
    <ds:schemaRef ds:uri="f74ceb20-9f61-4762-a067-642621c20cb7"/>
    <ds:schemaRef ds:uri="http://www.w3.org/XML/1998/namespace"/>
    <ds:schemaRef ds:uri="http://purl.org/dc/dcmitype/"/>
  </ds:schemaRefs>
</ds:datastoreItem>
</file>

<file path=customXml/itemProps3.xml><?xml version="1.0" encoding="utf-8"?>
<ds:datastoreItem xmlns:ds="http://schemas.openxmlformats.org/officeDocument/2006/customXml" ds:itemID="{1E1F85B5-028A-4B5E-9C9A-FFA90198AC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555</TotalTime>
  <Words>1875</Words>
  <Application>Microsoft Office PowerPoint</Application>
  <PresentationFormat>Widescreen</PresentationFormat>
  <Paragraphs>113</Paragraphs>
  <Slides>32</Slides>
  <Notes>10</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Cambria Math</vt:lpstr>
      <vt:lpstr>Helvetica</vt:lpstr>
      <vt:lpstr>inherit</vt:lpstr>
      <vt:lpstr>Open Sans</vt:lpstr>
      <vt:lpstr>Wingdings</vt:lpstr>
      <vt:lpstr>Office Theme</vt:lpstr>
      <vt:lpstr>Cities in shape:</vt:lpstr>
      <vt:lpstr>Contents</vt:lpstr>
      <vt:lpstr>Background: Accessibility &amp; Urban Morphology</vt:lpstr>
      <vt:lpstr>Accessibility</vt:lpstr>
      <vt:lpstr>Accessibility</vt:lpstr>
      <vt:lpstr>Urban Morphology</vt:lpstr>
      <vt:lpstr>PowerPoint Presentation</vt:lpstr>
      <vt:lpstr>Background</vt:lpstr>
      <vt:lpstr>Background</vt:lpstr>
      <vt:lpstr>Research Gap &amp; Questions</vt:lpstr>
      <vt:lpstr>Research Questions</vt:lpstr>
      <vt:lpstr>Methods &amp; Data</vt:lpstr>
      <vt:lpstr>PowerPoint Presentation</vt:lpstr>
      <vt:lpstr>PowerPoint Presentation</vt:lpstr>
      <vt:lpstr>Methods &amp; Data</vt:lpstr>
      <vt:lpstr>Methods &amp; Data</vt:lpstr>
      <vt:lpstr>Methods &amp; Data</vt:lpstr>
      <vt:lpstr>Methods &amp; Data</vt:lpstr>
      <vt:lpstr>PowerPoint Presentation</vt:lpstr>
      <vt:lpstr>Sample Results</vt:lpstr>
      <vt:lpstr>PowerPoint Presentation</vt:lpstr>
      <vt:lpstr>PowerPoint Presentation</vt:lpstr>
      <vt:lpstr>PowerPoint Presentation</vt:lpstr>
      <vt:lpstr>PowerPoint Presentation</vt:lpstr>
      <vt:lpstr>PowerPoint Presentation</vt:lpstr>
      <vt:lpstr>Future Work &amp; Limitations</vt:lpstr>
      <vt:lpstr>Future Work</vt:lpstr>
      <vt:lpstr>Limitations</vt:lpstr>
      <vt:lpstr>Thank you</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Clara Peiret-Garcia (PGR)</dc:creator>
  <cp:lastModifiedBy>Clara Peiret-Garcia (PGR)</cp:lastModifiedBy>
  <cp:revision>115</cp:revision>
  <dcterms:created xsi:type="dcterms:W3CDTF">2022-06-08T11:16:16Z</dcterms:created>
  <dcterms:modified xsi:type="dcterms:W3CDTF">2022-06-17T08:30:13Z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0x010100080D3C5C0F8E1143970D88C0AF897189</vt:lpwstr>
  </property>
</Properties>
</file>